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76" r:id="rId2"/>
    <p:sldId id="477" r:id="rId3"/>
    <p:sldId id="528" r:id="rId4"/>
    <p:sldId id="478" r:id="rId5"/>
    <p:sldId id="479" r:id="rId6"/>
    <p:sldId id="480" r:id="rId7"/>
    <p:sldId id="481" r:id="rId8"/>
    <p:sldId id="482" r:id="rId9"/>
    <p:sldId id="483" r:id="rId10"/>
    <p:sldId id="484" r:id="rId11"/>
    <p:sldId id="485" r:id="rId12"/>
    <p:sldId id="486" r:id="rId13"/>
    <p:sldId id="487" r:id="rId14"/>
    <p:sldId id="488" r:id="rId15"/>
    <p:sldId id="489" r:id="rId16"/>
    <p:sldId id="490" r:id="rId17"/>
    <p:sldId id="491" r:id="rId18"/>
    <p:sldId id="492" r:id="rId19"/>
    <p:sldId id="493" r:id="rId20"/>
    <p:sldId id="494" r:id="rId21"/>
    <p:sldId id="495" r:id="rId22"/>
    <p:sldId id="496" r:id="rId23"/>
    <p:sldId id="497" r:id="rId24"/>
    <p:sldId id="498" r:id="rId25"/>
    <p:sldId id="352" r:id="rId26"/>
    <p:sldId id="451" r:id="rId27"/>
    <p:sldId id="452" r:id="rId28"/>
    <p:sldId id="453" r:id="rId29"/>
    <p:sldId id="455" r:id="rId30"/>
    <p:sldId id="353" r:id="rId31"/>
    <p:sldId id="458" r:id="rId32"/>
    <p:sldId id="457" r:id="rId33"/>
    <p:sldId id="461" r:id="rId34"/>
    <p:sldId id="462" r:id="rId35"/>
    <p:sldId id="459" r:id="rId36"/>
    <p:sldId id="460" r:id="rId37"/>
    <p:sldId id="463" r:id="rId38"/>
    <p:sldId id="464" r:id="rId39"/>
    <p:sldId id="465" r:id="rId40"/>
    <p:sldId id="456" r:id="rId41"/>
    <p:sldId id="467" r:id="rId42"/>
    <p:sldId id="470" r:id="rId43"/>
    <p:sldId id="471" r:id="rId44"/>
    <p:sldId id="472" r:id="rId45"/>
    <p:sldId id="473" r:id="rId46"/>
    <p:sldId id="469" r:id="rId47"/>
    <p:sldId id="468" r:id="rId48"/>
    <p:sldId id="474" r:id="rId49"/>
    <p:sldId id="511" r:id="rId50"/>
    <p:sldId id="512" r:id="rId51"/>
    <p:sldId id="513" r:id="rId52"/>
    <p:sldId id="514" r:id="rId53"/>
    <p:sldId id="515" r:id="rId54"/>
    <p:sldId id="499" r:id="rId55"/>
    <p:sldId id="500" r:id="rId56"/>
    <p:sldId id="501" r:id="rId57"/>
    <p:sldId id="502" r:id="rId58"/>
    <p:sldId id="525" r:id="rId59"/>
    <p:sldId id="524" r:id="rId60"/>
    <p:sldId id="503" r:id="rId61"/>
    <p:sldId id="506" r:id="rId62"/>
    <p:sldId id="507" r:id="rId63"/>
    <p:sldId id="509" r:id="rId64"/>
    <p:sldId id="510" r:id="rId65"/>
    <p:sldId id="526" r:id="rId66"/>
    <p:sldId id="516" r:id="rId67"/>
    <p:sldId id="518" r:id="rId68"/>
    <p:sldId id="519" r:id="rId69"/>
    <p:sldId id="520" r:id="rId70"/>
    <p:sldId id="521" r:id="rId71"/>
    <p:sldId id="522" r:id="rId72"/>
    <p:sldId id="523" r:id="rId73"/>
    <p:sldId id="527" r:id="rId74"/>
    <p:sldId id="52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1" y="1"/>
            <a:ext cx="307340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2533651"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2533651"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734736" y="5410203"/>
            <a:ext cx="2743200" cy="365125"/>
          </a:xfrm>
        </p:spPr>
        <p:txBody>
          <a:bodyPr/>
          <a:lstStyle/>
          <a:p>
            <a:fld id="{48A87A34-81AB-432B-8DAE-1953F412C126}" type="datetimeFigureOut">
              <a:rPr lang="en-US" dirty="0"/>
              <a:t>4/28/2019</a:t>
            </a:fld>
            <a:endParaRPr lang="en-US" dirty="0"/>
          </a:p>
        </p:txBody>
      </p:sp>
      <p:sp>
        <p:nvSpPr>
          <p:cNvPr id="5" name="Footer Placeholder 4"/>
          <p:cNvSpPr>
            <a:spLocks noGrp="1"/>
          </p:cNvSpPr>
          <p:nvPr>
            <p:ph type="ftr" sz="quarter" idx="11"/>
          </p:nvPr>
        </p:nvSpPr>
        <p:spPr>
          <a:xfrm>
            <a:off x="2533650" y="5410203"/>
            <a:ext cx="5124887" cy="365125"/>
          </a:xfrm>
        </p:spPr>
        <p:txBody>
          <a:bodyPr/>
          <a:lstStyle/>
          <a:p>
            <a:endParaRPr lang="en-US" dirty="0"/>
          </a:p>
        </p:txBody>
      </p:sp>
      <p:sp>
        <p:nvSpPr>
          <p:cNvPr id="6" name="Slide Number Placeholder 5"/>
          <p:cNvSpPr>
            <a:spLocks noGrp="1"/>
          </p:cNvSpPr>
          <p:nvPr>
            <p:ph type="sldNum" sz="quarter" idx="12"/>
          </p:nvPr>
        </p:nvSpPr>
        <p:spPr>
          <a:xfrm>
            <a:off x="10554138" y="5410201"/>
            <a:ext cx="771089"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5691371"/>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4304666"/>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5"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5"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22753706"/>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7"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1" y="4419601"/>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07319056"/>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1"/>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3"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52" name="TextBox 51"/>
          <p:cNvSpPr txBox="1"/>
          <p:nvPr/>
        </p:nvSpPr>
        <p:spPr>
          <a:xfrm>
            <a:off x="928772" y="7184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10423297"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3920404436"/>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2134043"/>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5"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59144672"/>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4" y="609600"/>
            <a:ext cx="99059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1" y="2674463"/>
            <a:ext cx="319689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41412" y="3360263"/>
            <a:ext cx="319524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8" y="2677635"/>
            <a:ext cx="3184385"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14767" y="3363435"/>
            <a:ext cx="3185277"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3" y="2674463"/>
            <a:ext cx="3194968"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3"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27683198"/>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3"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60"/>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4"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8"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4"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3" y="4980856"/>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4/28/2019</a:t>
            </a:fld>
            <a:endParaRPr lang="en-US" dirty="0"/>
          </a:p>
        </p:txBody>
      </p:sp>
      <p:sp>
        <p:nvSpPr>
          <p:cNvPr id="4" name="Footer Placeholder 3"/>
          <p:cNvSpPr>
            <a:spLocks noGrp="1"/>
          </p:cNvSpPr>
          <p:nvPr>
            <p:ph type="ftr" sz="quarter" idx="11"/>
          </p:nvPr>
        </p:nvSpPr>
        <p:spPr/>
        <p:txBody>
          <a:bodyPr/>
          <a:lstStyle>
            <a:lvl1pPr>
              <a:defRPr cap="all" baseline="0"/>
            </a:lvl1p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91172720"/>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28215695"/>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609601"/>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601"/>
            <a:ext cx="7748591"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12697960"/>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8222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1141414" y="618518"/>
            <a:ext cx="99059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1141414" y="2249487"/>
            <a:ext cx="990599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7456921" y="5883278"/>
            <a:ext cx="2743200" cy="365125"/>
          </a:xfrm>
        </p:spPr>
        <p:txBody>
          <a:bodyPr/>
          <a:lstStyle/>
          <a:p>
            <a:fld id="{48A87A34-81AB-432B-8DAE-1953F412C126}" type="datetimeFigureOut">
              <a:rPr lang="en-US" dirty="0"/>
              <a:t>4/28/2019</a:t>
            </a:fld>
            <a:endParaRPr lang="en-US" dirty="0"/>
          </a:p>
        </p:txBody>
      </p:sp>
      <p:sp>
        <p:nvSpPr>
          <p:cNvPr id="50" name="Footer Placeholder 4"/>
          <p:cNvSpPr>
            <a:spLocks noGrp="1"/>
          </p:cNvSpPr>
          <p:nvPr>
            <p:ph type="ftr" sz="quarter" idx="11"/>
          </p:nvPr>
        </p:nvSpPr>
        <p:spPr>
          <a:xfrm>
            <a:off x="1141412" y="5883277"/>
            <a:ext cx="6239309" cy="365125"/>
          </a:xfrm>
        </p:spPr>
        <p:txBody>
          <a:bodyPr/>
          <a:lstStyle/>
          <a:p>
            <a:endParaRPr lang="en-US" dirty="0"/>
          </a:p>
        </p:txBody>
      </p:sp>
      <p:sp>
        <p:nvSpPr>
          <p:cNvPr id="51" name="Slide Number Placeholder 5"/>
          <p:cNvSpPr>
            <a:spLocks noGrp="1"/>
          </p:cNvSpPr>
          <p:nvPr>
            <p:ph type="sldNum" sz="quarter" idx="12"/>
          </p:nvPr>
        </p:nvSpPr>
        <p:spPr>
          <a:xfrm>
            <a:off x="10276322" y="5883276"/>
            <a:ext cx="771089"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219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8"/>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89911485"/>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1"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86694604"/>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8"/>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38537" y="2249486"/>
            <a:ext cx="45812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1" y="3073399"/>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69323" y="2249485"/>
            <a:ext cx="4578087"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9"/>
            <a:ext cx="487521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85127041"/>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58202633"/>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29276651"/>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6"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1"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6"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0760002"/>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5" y="609600"/>
            <a:ext cx="5005283"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443822" y="609600"/>
            <a:ext cx="4603591"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412" y="2249486"/>
            <a:ext cx="5005285"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8936170"/>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9051" y="1"/>
            <a:ext cx="12055699"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4" y="618518"/>
            <a:ext cx="99059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4"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8"/>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4/28/2019</a:t>
            </a:fld>
            <a:endParaRPr lang="en-US" dirty="0"/>
          </a:p>
        </p:txBody>
      </p:sp>
      <p:sp>
        <p:nvSpPr>
          <p:cNvPr id="5" name="Footer Placeholder 4"/>
          <p:cNvSpPr>
            <a:spLocks noGrp="1"/>
          </p:cNvSpPr>
          <p:nvPr>
            <p:ph type="ftr" sz="quarter" idx="3"/>
          </p:nvPr>
        </p:nvSpPr>
        <p:spPr>
          <a:xfrm>
            <a:off x="1141412" y="5883277"/>
            <a:ext cx="6239309"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2" y="5883276"/>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
        <p:nvSpPr>
          <p:cNvPr id="48" name="Text Box 7"/>
          <p:cNvSpPr txBox="1">
            <a:spLocks noChangeArrowheads="1"/>
          </p:cNvSpPr>
          <p:nvPr userDrawn="1"/>
        </p:nvSpPr>
        <p:spPr bwMode="auto">
          <a:xfrm>
            <a:off x="0" y="6613526"/>
            <a:ext cx="1311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ＭＳ Ｐゴシック" pitchFamily="34" charset="-128"/>
              </a:defRPr>
            </a:lvl1pPr>
            <a:lvl2pPr marL="742950" indent="-285750" eaLnBrk="0" hangingPunct="0">
              <a:defRPr>
                <a:solidFill>
                  <a:schemeClr val="tx1"/>
                </a:solidFill>
                <a:latin typeface="Times New Roman" pitchFamily="18" charset="0"/>
                <a:ea typeface="ＭＳ Ｐゴシック" pitchFamily="34" charset="-128"/>
              </a:defRPr>
            </a:lvl2pPr>
            <a:lvl3pPr marL="1143000" indent="-228600" eaLnBrk="0" hangingPunct="0">
              <a:defRPr>
                <a:solidFill>
                  <a:schemeClr val="tx1"/>
                </a:solidFill>
                <a:latin typeface="Times New Roman" pitchFamily="18" charset="0"/>
                <a:ea typeface="ＭＳ Ｐゴシック" pitchFamily="34" charset="-128"/>
              </a:defRPr>
            </a:lvl3pPr>
            <a:lvl4pPr marL="1600200" indent="-228600" eaLnBrk="0" hangingPunct="0">
              <a:defRPr>
                <a:solidFill>
                  <a:schemeClr val="tx1"/>
                </a:solidFill>
                <a:latin typeface="Times New Roman" pitchFamily="18" charset="0"/>
                <a:ea typeface="ＭＳ Ｐゴシック" pitchFamily="34" charset="-128"/>
              </a:defRPr>
            </a:lvl4pPr>
            <a:lvl5pPr marL="2057400" indent="-228600" eaLnBrk="0" hangingPunct="0">
              <a:defRPr>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9pPr>
          </a:lstStyle>
          <a:p>
            <a:pPr eaLnBrk="1" hangingPunct="1"/>
            <a:r>
              <a:rPr lang="en-US" altLang="en-US" sz="1000" dirty="0" err="1">
                <a:latin typeface="Arial" pitchFamily="34" charset="0"/>
                <a:cs typeface="Arial" pitchFamily="34" charset="0"/>
              </a:rPr>
              <a:t>AGBell</a:t>
            </a:r>
            <a:r>
              <a:rPr lang="en-US" altLang="en-US" sz="1000" dirty="0">
                <a:latin typeface="Arial" pitchFamily="34" charset="0"/>
                <a:cs typeface="Arial" pitchFamily="34" charset="0"/>
              </a:rPr>
              <a:t> – EECT 122</a:t>
            </a:r>
          </a:p>
        </p:txBody>
      </p:sp>
      <p:sp>
        <p:nvSpPr>
          <p:cNvPr id="49" name="Text Box 8"/>
          <p:cNvSpPr txBox="1">
            <a:spLocks noChangeArrowheads="1"/>
          </p:cNvSpPr>
          <p:nvPr userDrawn="1"/>
        </p:nvSpPr>
        <p:spPr bwMode="auto">
          <a:xfrm>
            <a:off x="11582400" y="6613526"/>
            <a:ext cx="4283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ＭＳ Ｐゴシック" pitchFamily="34" charset="-128"/>
              </a:defRPr>
            </a:lvl1pPr>
            <a:lvl2pPr marL="742950" indent="-285750" eaLnBrk="0" hangingPunct="0">
              <a:defRPr>
                <a:solidFill>
                  <a:schemeClr val="tx1"/>
                </a:solidFill>
                <a:latin typeface="Times New Roman" pitchFamily="18" charset="0"/>
                <a:ea typeface="ＭＳ Ｐゴシック" pitchFamily="34" charset="-128"/>
              </a:defRPr>
            </a:lvl2pPr>
            <a:lvl3pPr marL="1143000" indent="-228600" eaLnBrk="0" hangingPunct="0">
              <a:defRPr>
                <a:solidFill>
                  <a:schemeClr val="tx1"/>
                </a:solidFill>
                <a:latin typeface="Times New Roman" pitchFamily="18" charset="0"/>
                <a:ea typeface="ＭＳ Ｐゴシック" pitchFamily="34" charset="-128"/>
              </a:defRPr>
            </a:lvl3pPr>
            <a:lvl4pPr marL="1600200" indent="-228600" eaLnBrk="0" hangingPunct="0">
              <a:defRPr>
                <a:solidFill>
                  <a:schemeClr val="tx1"/>
                </a:solidFill>
                <a:latin typeface="Times New Roman" pitchFamily="18" charset="0"/>
                <a:ea typeface="ＭＳ Ｐゴシック" pitchFamily="34" charset="-128"/>
              </a:defRPr>
            </a:lvl4pPr>
            <a:lvl5pPr marL="2057400" indent="-228600" eaLnBrk="0" hangingPunct="0">
              <a:defRPr>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9pPr>
          </a:lstStyle>
          <a:p>
            <a:pPr eaLnBrk="1" hangingPunct="1"/>
            <a:r>
              <a:rPr lang="en-US" altLang="en-US" sz="1000">
                <a:latin typeface="Arial" pitchFamily="34" charset="0"/>
                <a:cs typeface="Arial" pitchFamily="34" charset="0"/>
              </a:rPr>
              <a:t>-</a:t>
            </a:r>
            <a:fld id="{91B1A82E-A95F-42EA-A33F-124A5E4276C2}" type="slidenum">
              <a:rPr lang="en-US" altLang="en-US" sz="1000">
                <a:latin typeface="Arial" pitchFamily="34" charset="0"/>
                <a:cs typeface="Arial" pitchFamily="34" charset="0"/>
              </a:rPr>
              <a:pPr eaLnBrk="1" hangingPunct="1"/>
              <a:t>‹#›</a:t>
            </a:fld>
            <a:r>
              <a:rPr lang="en-US" altLang="en-US" sz="1000">
                <a:latin typeface="Arial" pitchFamily="34" charset="0"/>
                <a:cs typeface="Arial" pitchFamily="34" charset="0"/>
              </a:rPr>
              <a:t>-</a:t>
            </a:r>
          </a:p>
        </p:txBody>
      </p:sp>
    </p:spTree>
    <p:extLst>
      <p:ext uri="{BB962C8B-B14F-4D97-AF65-F5344CB8AC3E}">
        <p14:creationId xmlns:p14="http://schemas.microsoft.com/office/powerpoint/2010/main" val="18551765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vytechengineering.com/info/stores/74ls/files/74185.pdf" TargetMode="External"/><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3_bit_adder_with_display.ms14" TargetMode="External"/><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seven_segment_common_anode_design.ms14" TargetMode="External"/><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hyperlink" Target="seven_segment_common_cathode_design.ms14" TargetMode="External"/><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common_anode_design.ms14" TargetMode="External"/><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hyperlink" Target="common_cathode_design.ms14" TargetMode="External"/><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package" Target="../embeddings/Microsoft_Excel_Worksheet.xlsx"/><Relationship Id="rId7" Type="http://schemas.openxmlformats.org/officeDocument/2006/relationships/hyperlink" Target="74xyzAGB.txt"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hyperlink" Target="74xyzAGB.xlsx" TargetMode="External"/><Relationship Id="rId4" Type="http://schemas.openxmlformats.org/officeDocument/2006/relationships/image" Target="../media/image38.emf"/></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forums.ni.com/ni/attachments/ni/370/6606/1/d_chip.pdf"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74xyzAGB.txt" TargetMode="Externa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hyperlink" Target="74xyzABC_test.ms14" TargetMode="External"/><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74xyzAGB_Booleans.ms1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74xyzABC_test_2.ms14"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hyperlink" Target="http://ivytechengineering.com/info/stores/74ls/files/74ls11.pdf" TargetMode="External"/><Relationship Id="rId5" Type="http://schemas.openxmlformats.org/officeDocument/2006/relationships/hyperlink" Target="http://ivytechengineering.com/info/stores/74ls/files/74ls08.pdf" TargetMode="External"/><Relationship Id="rId4" Type="http://schemas.openxmlformats.org/officeDocument/2006/relationships/hyperlink" Target="http://ivytechengineering.com/info/stores/74ls/files/74ls112.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ivytechengineering.com/info/stores/74ls/files/74ls04.pdf" TargetMode="External"/><Relationship Id="rId7" Type="http://schemas.openxmlformats.org/officeDocument/2006/relationships/hyperlink" Target="http://ivytechengineering.com/info/stores/optoelec/files/7segled.pdf" TargetMode="External"/><Relationship Id="rId2" Type="http://schemas.openxmlformats.org/officeDocument/2006/relationships/hyperlink" Target="http://ivytechengineering.com/info/stores/74ls/files/74ls283.pdf" TargetMode="External"/><Relationship Id="rId1" Type="http://schemas.openxmlformats.org/officeDocument/2006/relationships/slideLayout" Target="../slideLayouts/slideLayout2.xml"/><Relationship Id="rId6" Type="http://schemas.openxmlformats.org/officeDocument/2006/relationships/hyperlink" Target="http://ivytechengineering.com/info/stores/74ls/files/74ls47.pdf" TargetMode="External"/><Relationship Id="rId5" Type="http://schemas.openxmlformats.org/officeDocument/2006/relationships/hyperlink" Target="http://ivytechengineering.com/info/stores/74ls/files/74ls32.pdf" TargetMode="External"/><Relationship Id="rId4" Type="http://schemas.openxmlformats.org/officeDocument/2006/relationships/hyperlink" Target="http://ivytechengineering.com/info/stores/74ls/files/74ls08.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C481-4FAF-4CBB-8328-34B2AC7223B9}"/>
              </a:ext>
            </a:extLst>
          </p:cNvPr>
          <p:cNvSpPr>
            <a:spLocks noGrp="1"/>
          </p:cNvSpPr>
          <p:nvPr>
            <p:ph type="ctrTitle"/>
          </p:nvPr>
        </p:nvSpPr>
        <p:spPr/>
        <p:txBody>
          <a:bodyPr/>
          <a:lstStyle/>
          <a:p>
            <a:r>
              <a:rPr lang="en-US" dirty="0"/>
              <a:t>EECT 122 Lab </a:t>
            </a:r>
            <a:r>
              <a:rPr lang="en-US" dirty="0" err="1"/>
              <a:t>NOtebook</a:t>
            </a:r>
            <a:endParaRPr lang="en-US" dirty="0"/>
          </a:p>
        </p:txBody>
      </p:sp>
      <p:sp>
        <p:nvSpPr>
          <p:cNvPr id="3" name="Subtitle 2">
            <a:extLst>
              <a:ext uri="{FF2B5EF4-FFF2-40B4-BE49-F238E27FC236}">
                <a16:creationId xmlns:a16="http://schemas.microsoft.com/office/drawing/2014/main" id="{B2FF17FD-6011-40E0-9C37-1B313A301B34}"/>
              </a:ext>
            </a:extLst>
          </p:cNvPr>
          <p:cNvSpPr>
            <a:spLocks noGrp="1"/>
          </p:cNvSpPr>
          <p:nvPr>
            <p:ph type="subTitle" idx="1"/>
          </p:nvPr>
        </p:nvSpPr>
        <p:spPr/>
        <p:txBody>
          <a:bodyPr/>
          <a:lstStyle/>
          <a:p>
            <a:r>
              <a:rPr lang="en-US" dirty="0" err="1"/>
              <a:t>Cohlten</a:t>
            </a:r>
            <a:r>
              <a:rPr lang="en-US" dirty="0"/>
              <a:t> Green</a:t>
            </a:r>
          </a:p>
          <a:p>
            <a:r>
              <a:rPr lang="en-US" dirty="0"/>
              <a:t>Lab Partner: Evan Wilson</a:t>
            </a:r>
          </a:p>
        </p:txBody>
      </p:sp>
    </p:spTree>
    <p:extLst>
      <p:ext uri="{BB962C8B-B14F-4D97-AF65-F5344CB8AC3E}">
        <p14:creationId xmlns:p14="http://schemas.microsoft.com/office/powerpoint/2010/main" val="316289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err="1"/>
              <a:t>demorgans</a:t>
            </a:r>
            <a:r>
              <a:rPr lang="en-US" dirty="0"/>
              <a:t> theorems</a:t>
            </a:r>
            <a:br>
              <a:rPr lang="en-US" dirty="0"/>
            </a:br>
            <a:r>
              <a:rPr lang="en-US" dirty="0"/>
              <a:t>Review</a:t>
            </a:r>
            <a:br>
              <a:rPr lang="en-US" dirty="0"/>
            </a:br>
            <a:r>
              <a:rPr lang="en-US" dirty="0"/>
              <a:t>proof 2</a:t>
            </a:r>
          </a:p>
        </p:txBody>
      </p:sp>
      <p:pic>
        <p:nvPicPr>
          <p:cNvPr id="9" name="Content Placeholder 8">
            <a:extLst>
              <a:ext uri="{FF2B5EF4-FFF2-40B4-BE49-F238E27FC236}">
                <a16:creationId xmlns:a16="http://schemas.microsoft.com/office/drawing/2014/main" id="{03DC4563-F57B-4EF1-A6F0-81378F5991FD}"/>
              </a:ext>
            </a:extLst>
          </p:cNvPr>
          <p:cNvPicPr>
            <a:picLocks noGrp="1" noChangeAspect="1"/>
          </p:cNvPicPr>
          <p:nvPr>
            <p:ph idx="1"/>
          </p:nvPr>
        </p:nvPicPr>
        <p:blipFill>
          <a:blip r:embed="rId2"/>
          <a:stretch>
            <a:fillRect/>
          </a:stretch>
        </p:blipFill>
        <p:spPr>
          <a:xfrm>
            <a:off x="3809775" y="2378942"/>
            <a:ext cx="4570069" cy="3879537"/>
          </a:xfrm>
          <a:prstGeom prst="rect">
            <a:avLst/>
          </a:prstGeom>
        </p:spPr>
      </p:pic>
    </p:spTree>
    <p:extLst>
      <p:ext uri="{BB962C8B-B14F-4D97-AF65-F5344CB8AC3E}">
        <p14:creationId xmlns:p14="http://schemas.microsoft.com/office/powerpoint/2010/main" val="1549497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a:t>theorem 14</a:t>
            </a:r>
          </a:p>
        </p:txBody>
      </p:sp>
      <p:pic>
        <p:nvPicPr>
          <p:cNvPr id="5" name="Content Placeholder 4">
            <a:extLst>
              <a:ext uri="{FF2B5EF4-FFF2-40B4-BE49-F238E27FC236}">
                <a16:creationId xmlns:a16="http://schemas.microsoft.com/office/drawing/2014/main" id="{E12BA60E-14D2-4552-B518-4885C72E84F0}"/>
              </a:ext>
            </a:extLst>
          </p:cNvPr>
          <p:cNvPicPr>
            <a:picLocks noGrp="1" noChangeAspect="1"/>
          </p:cNvPicPr>
          <p:nvPr>
            <p:ph idx="1"/>
          </p:nvPr>
        </p:nvPicPr>
        <p:blipFill>
          <a:blip r:embed="rId2"/>
          <a:stretch>
            <a:fillRect/>
          </a:stretch>
        </p:blipFill>
        <p:spPr>
          <a:xfrm>
            <a:off x="3635553" y="2800366"/>
            <a:ext cx="4918513" cy="3254765"/>
          </a:xfrm>
          <a:prstGeom prst="rect">
            <a:avLst/>
          </a:prstGeom>
        </p:spPr>
      </p:pic>
    </p:spTree>
    <p:extLst>
      <p:ext uri="{BB962C8B-B14F-4D97-AF65-F5344CB8AC3E}">
        <p14:creationId xmlns:p14="http://schemas.microsoft.com/office/powerpoint/2010/main" val="4103442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a:t>theorem 15 </a:t>
            </a:r>
          </a:p>
        </p:txBody>
      </p:sp>
      <p:pic>
        <p:nvPicPr>
          <p:cNvPr id="6" name="Content Placeholder 5">
            <a:extLst>
              <a:ext uri="{FF2B5EF4-FFF2-40B4-BE49-F238E27FC236}">
                <a16:creationId xmlns:a16="http://schemas.microsoft.com/office/drawing/2014/main" id="{863C51D2-760A-48E5-B2AA-B20DC3C4F1C2}"/>
              </a:ext>
            </a:extLst>
          </p:cNvPr>
          <p:cNvPicPr>
            <a:picLocks noGrp="1" noChangeAspect="1"/>
          </p:cNvPicPr>
          <p:nvPr>
            <p:ph idx="1"/>
          </p:nvPr>
        </p:nvPicPr>
        <p:blipFill>
          <a:blip r:embed="rId2"/>
          <a:stretch>
            <a:fillRect/>
          </a:stretch>
        </p:blipFill>
        <p:spPr>
          <a:xfrm>
            <a:off x="3737395" y="2448912"/>
            <a:ext cx="4714828" cy="3405701"/>
          </a:xfrm>
          <a:prstGeom prst="rect">
            <a:avLst/>
          </a:prstGeom>
        </p:spPr>
      </p:pic>
    </p:spTree>
    <p:extLst>
      <p:ext uri="{BB962C8B-B14F-4D97-AF65-F5344CB8AC3E}">
        <p14:creationId xmlns:p14="http://schemas.microsoft.com/office/powerpoint/2010/main" val="2683627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a:t>theorem 15b </a:t>
            </a:r>
          </a:p>
        </p:txBody>
      </p:sp>
      <p:pic>
        <p:nvPicPr>
          <p:cNvPr id="3" name="Content Placeholder 2">
            <a:extLst>
              <a:ext uri="{FF2B5EF4-FFF2-40B4-BE49-F238E27FC236}">
                <a16:creationId xmlns:a16="http://schemas.microsoft.com/office/drawing/2014/main" id="{01286313-C653-42D0-9156-7F66D07BB9DC}"/>
              </a:ext>
            </a:extLst>
          </p:cNvPr>
          <p:cNvPicPr>
            <a:picLocks noGrp="1" noChangeAspect="1"/>
          </p:cNvPicPr>
          <p:nvPr>
            <p:ph idx="1"/>
          </p:nvPr>
        </p:nvPicPr>
        <p:blipFill>
          <a:blip r:embed="rId2"/>
          <a:stretch>
            <a:fillRect/>
          </a:stretch>
        </p:blipFill>
        <p:spPr>
          <a:xfrm>
            <a:off x="3782041" y="2362126"/>
            <a:ext cx="4773380" cy="3569836"/>
          </a:xfrm>
          <a:prstGeom prst="rect">
            <a:avLst/>
          </a:prstGeom>
        </p:spPr>
      </p:pic>
    </p:spTree>
    <p:extLst>
      <p:ext uri="{BB962C8B-B14F-4D97-AF65-F5344CB8AC3E}">
        <p14:creationId xmlns:p14="http://schemas.microsoft.com/office/powerpoint/2010/main" val="1392793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a:t>associative law 1</a:t>
            </a:r>
          </a:p>
        </p:txBody>
      </p:sp>
      <p:pic>
        <p:nvPicPr>
          <p:cNvPr id="6" name="Content Placeholder 5">
            <a:extLst>
              <a:ext uri="{FF2B5EF4-FFF2-40B4-BE49-F238E27FC236}">
                <a16:creationId xmlns:a16="http://schemas.microsoft.com/office/drawing/2014/main" id="{65132088-4C7F-49D3-B3C9-7A0FC2B32F3F}"/>
              </a:ext>
            </a:extLst>
          </p:cNvPr>
          <p:cNvPicPr>
            <a:picLocks noGrp="1" noChangeAspect="1"/>
          </p:cNvPicPr>
          <p:nvPr>
            <p:ph idx="1"/>
          </p:nvPr>
        </p:nvPicPr>
        <p:blipFill>
          <a:blip r:embed="rId2"/>
          <a:stretch>
            <a:fillRect/>
          </a:stretch>
        </p:blipFill>
        <p:spPr>
          <a:xfrm>
            <a:off x="3708017" y="2523917"/>
            <a:ext cx="4773585" cy="3445900"/>
          </a:xfrm>
          <a:prstGeom prst="rect">
            <a:avLst/>
          </a:prstGeom>
        </p:spPr>
      </p:pic>
    </p:spTree>
    <p:extLst>
      <p:ext uri="{BB962C8B-B14F-4D97-AF65-F5344CB8AC3E}">
        <p14:creationId xmlns:p14="http://schemas.microsoft.com/office/powerpoint/2010/main" val="3666021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a:t>associative law 2</a:t>
            </a:r>
          </a:p>
        </p:txBody>
      </p:sp>
      <p:pic>
        <p:nvPicPr>
          <p:cNvPr id="9" name="Content Placeholder 8">
            <a:extLst>
              <a:ext uri="{FF2B5EF4-FFF2-40B4-BE49-F238E27FC236}">
                <a16:creationId xmlns:a16="http://schemas.microsoft.com/office/drawing/2014/main" id="{60E905D6-AC6C-4F4F-959D-AB7D2861B344}"/>
              </a:ext>
            </a:extLst>
          </p:cNvPr>
          <p:cNvPicPr>
            <a:picLocks noGrp="1" noChangeAspect="1"/>
          </p:cNvPicPr>
          <p:nvPr>
            <p:ph idx="1"/>
          </p:nvPr>
        </p:nvPicPr>
        <p:blipFill>
          <a:blip r:embed="rId2"/>
          <a:stretch>
            <a:fillRect/>
          </a:stretch>
        </p:blipFill>
        <p:spPr>
          <a:xfrm>
            <a:off x="3294029" y="2326860"/>
            <a:ext cx="5601561" cy="4074906"/>
          </a:xfrm>
          <a:prstGeom prst="rect">
            <a:avLst/>
          </a:prstGeom>
        </p:spPr>
      </p:pic>
    </p:spTree>
    <p:extLst>
      <p:ext uri="{BB962C8B-B14F-4D97-AF65-F5344CB8AC3E}">
        <p14:creationId xmlns:p14="http://schemas.microsoft.com/office/powerpoint/2010/main" val="9196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err="1"/>
              <a:t>commitative</a:t>
            </a:r>
            <a:r>
              <a:rPr lang="en-US" dirty="0"/>
              <a:t> law 1</a:t>
            </a:r>
          </a:p>
        </p:txBody>
      </p:sp>
      <p:pic>
        <p:nvPicPr>
          <p:cNvPr id="6" name="Content Placeholder 5">
            <a:extLst>
              <a:ext uri="{FF2B5EF4-FFF2-40B4-BE49-F238E27FC236}">
                <a16:creationId xmlns:a16="http://schemas.microsoft.com/office/drawing/2014/main" id="{A802E1BB-7CA7-4DCB-A15B-221A05E01233}"/>
              </a:ext>
            </a:extLst>
          </p:cNvPr>
          <p:cNvPicPr>
            <a:picLocks noGrp="1" noChangeAspect="1"/>
          </p:cNvPicPr>
          <p:nvPr>
            <p:ph idx="1"/>
          </p:nvPr>
        </p:nvPicPr>
        <p:blipFill>
          <a:blip r:embed="rId2"/>
          <a:stretch>
            <a:fillRect/>
          </a:stretch>
        </p:blipFill>
        <p:spPr>
          <a:xfrm>
            <a:off x="3659369" y="2571701"/>
            <a:ext cx="4870880" cy="3490798"/>
          </a:xfrm>
          <a:prstGeom prst="rect">
            <a:avLst/>
          </a:prstGeom>
        </p:spPr>
      </p:pic>
    </p:spTree>
    <p:extLst>
      <p:ext uri="{BB962C8B-B14F-4D97-AF65-F5344CB8AC3E}">
        <p14:creationId xmlns:p14="http://schemas.microsoft.com/office/powerpoint/2010/main" val="371578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err="1"/>
              <a:t>commitative</a:t>
            </a:r>
            <a:r>
              <a:rPr lang="en-US" dirty="0"/>
              <a:t> law 2</a:t>
            </a:r>
          </a:p>
        </p:txBody>
      </p:sp>
      <p:pic>
        <p:nvPicPr>
          <p:cNvPr id="5" name="Content Placeholder 4">
            <a:extLst>
              <a:ext uri="{FF2B5EF4-FFF2-40B4-BE49-F238E27FC236}">
                <a16:creationId xmlns:a16="http://schemas.microsoft.com/office/drawing/2014/main" id="{25381F9B-D0EE-468D-98C2-A5A9109066AC}"/>
              </a:ext>
            </a:extLst>
          </p:cNvPr>
          <p:cNvPicPr>
            <a:picLocks noGrp="1" noChangeAspect="1"/>
          </p:cNvPicPr>
          <p:nvPr>
            <p:ph idx="1"/>
          </p:nvPr>
        </p:nvPicPr>
        <p:blipFill>
          <a:blip r:embed="rId2"/>
          <a:stretch>
            <a:fillRect/>
          </a:stretch>
        </p:blipFill>
        <p:spPr>
          <a:xfrm>
            <a:off x="3562678" y="2627587"/>
            <a:ext cx="5064263" cy="3388868"/>
          </a:xfrm>
          <a:prstGeom prst="rect">
            <a:avLst/>
          </a:prstGeom>
        </p:spPr>
      </p:pic>
    </p:spTree>
    <p:extLst>
      <p:ext uri="{BB962C8B-B14F-4D97-AF65-F5344CB8AC3E}">
        <p14:creationId xmlns:p14="http://schemas.microsoft.com/office/powerpoint/2010/main" val="721811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a:t>distributive law 1</a:t>
            </a:r>
          </a:p>
        </p:txBody>
      </p:sp>
      <p:pic>
        <p:nvPicPr>
          <p:cNvPr id="6" name="Content Placeholder 5">
            <a:extLst>
              <a:ext uri="{FF2B5EF4-FFF2-40B4-BE49-F238E27FC236}">
                <a16:creationId xmlns:a16="http://schemas.microsoft.com/office/drawing/2014/main" id="{90C8932C-FD35-4C4B-9514-43B77D2B2494}"/>
              </a:ext>
            </a:extLst>
          </p:cNvPr>
          <p:cNvPicPr>
            <a:picLocks noGrp="1" noChangeAspect="1"/>
          </p:cNvPicPr>
          <p:nvPr>
            <p:ph idx="1"/>
          </p:nvPr>
        </p:nvPicPr>
        <p:blipFill>
          <a:blip r:embed="rId2"/>
          <a:stretch>
            <a:fillRect/>
          </a:stretch>
        </p:blipFill>
        <p:spPr>
          <a:xfrm>
            <a:off x="3682809" y="2527056"/>
            <a:ext cx="4824001" cy="3468172"/>
          </a:xfrm>
          <a:prstGeom prst="rect">
            <a:avLst/>
          </a:prstGeom>
        </p:spPr>
      </p:pic>
    </p:spTree>
    <p:extLst>
      <p:ext uri="{BB962C8B-B14F-4D97-AF65-F5344CB8AC3E}">
        <p14:creationId xmlns:p14="http://schemas.microsoft.com/office/powerpoint/2010/main" val="1153936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Multivariable Theorems</a:t>
            </a:r>
            <a:br>
              <a:rPr lang="en-US" dirty="0"/>
            </a:br>
            <a:r>
              <a:rPr lang="en-US" dirty="0"/>
              <a:t>Review</a:t>
            </a:r>
            <a:br>
              <a:rPr lang="en-US" dirty="0"/>
            </a:br>
            <a:r>
              <a:rPr lang="en-US" dirty="0"/>
              <a:t>distributive law 2</a:t>
            </a:r>
          </a:p>
        </p:txBody>
      </p:sp>
      <p:pic>
        <p:nvPicPr>
          <p:cNvPr id="5" name="Content Placeholder 4">
            <a:extLst>
              <a:ext uri="{FF2B5EF4-FFF2-40B4-BE49-F238E27FC236}">
                <a16:creationId xmlns:a16="http://schemas.microsoft.com/office/drawing/2014/main" id="{F8DF9691-09BA-4B03-BC84-92AC87AD3ED4}"/>
              </a:ext>
            </a:extLst>
          </p:cNvPr>
          <p:cNvPicPr>
            <a:picLocks noGrp="1" noChangeAspect="1"/>
          </p:cNvPicPr>
          <p:nvPr>
            <p:ph idx="1"/>
          </p:nvPr>
        </p:nvPicPr>
        <p:blipFill>
          <a:blip r:embed="rId2"/>
          <a:stretch>
            <a:fillRect/>
          </a:stretch>
        </p:blipFill>
        <p:spPr>
          <a:xfrm>
            <a:off x="3346350" y="2530567"/>
            <a:ext cx="5496918" cy="3658057"/>
          </a:xfrm>
          <a:prstGeom prst="rect">
            <a:avLst/>
          </a:prstGeom>
        </p:spPr>
      </p:pic>
    </p:spTree>
    <p:extLst>
      <p:ext uri="{BB962C8B-B14F-4D97-AF65-F5344CB8AC3E}">
        <p14:creationId xmlns:p14="http://schemas.microsoft.com/office/powerpoint/2010/main" val="4079670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a:bodyPr>
          <a:lstStyle/>
          <a:p>
            <a:r>
              <a:rPr lang="en-US" dirty="0"/>
              <a:t>Table of contents</a:t>
            </a:r>
          </a:p>
        </p:txBody>
      </p:sp>
      <p:sp>
        <p:nvSpPr>
          <p:cNvPr id="3" name="Content Placeholder 2"/>
          <p:cNvSpPr>
            <a:spLocks noGrp="1"/>
          </p:cNvSpPr>
          <p:nvPr>
            <p:ph idx="1"/>
          </p:nvPr>
        </p:nvSpPr>
        <p:spPr/>
        <p:txBody>
          <a:bodyPr numCol="2">
            <a:normAutofit fontScale="92500" lnSpcReduction="10000"/>
          </a:bodyPr>
          <a:lstStyle/>
          <a:p>
            <a:r>
              <a:rPr lang="en-US" dirty="0"/>
              <a:t>Week 2     3</a:t>
            </a:r>
          </a:p>
          <a:p>
            <a:r>
              <a:rPr lang="en-US" dirty="0"/>
              <a:t>Week 5     24 </a:t>
            </a:r>
          </a:p>
          <a:p>
            <a:r>
              <a:rPr lang="en-US" dirty="0"/>
              <a:t>Lab 9        49 </a:t>
            </a:r>
          </a:p>
          <a:p>
            <a:r>
              <a:rPr lang="en-US" dirty="0"/>
              <a:t>Week 5     54</a:t>
            </a:r>
          </a:p>
          <a:p>
            <a:r>
              <a:rPr lang="en-US" dirty="0"/>
              <a:t>Week 6     59</a:t>
            </a:r>
          </a:p>
          <a:p>
            <a:r>
              <a:rPr lang="en-US" dirty="0"/>
              <a:t>Week 8     61</a:t>
            </a:r>
          </a:p>
          <a:p>
            <a:r>
              <a:rPr lang="en-US" dirty="0"/>
              <a:t>Week 9     63</a:t>
            </a:r>
          </a:p>
          <a:p>
            <a:r>
              <a:rPr lang="en-US" dirty="0"/>
              <a:t>Week 10   64</a:t>
            </a:r>
          </a:p>
          <a:p>
            <a:r>
              <a:rPr lang="en-US" dirty="0"/>
              <a:t>Week 11   67</a:t>
            </a:r>
          </a:p>
          <a:p>
            <a:r>
              <a:rPr lang="en-US" dirty="0"/>
              <a:t>Week 12   68</a:t>
            </a:r>
          </a:p>
          <a:p>
            <a:r>
              <a:rPr lang="en-US" dirty="0"/>
              <a:t>Week 13   70</a:t>
            </a:r>
          </a:p>
          <a:p>
            <a:r>
              <a:rPr lang="en-US" dirty="0"/>
              <a:t>Week 14   72</a:t>
            </a:r>
          </a:p>
          <a:p>
            <a:r>
              <a:rPr lang="en-US" dirty="0"/>
              <a:t>Week 15   73     </a:t>
            </a:r>
          </a:p>
        </p:txBody>
      </p:sp>
    </p:spTree>
    <p:extLst>
      <p:ext uri="{BB962C8B-B14F-4D97-AF65-F5344CB8AC3E}">
        <p14:creationId xmlns:p14="http://schemas.microsoft.com/office/powerpoint/2010/main" val="127933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symbol conversion</a:t>
            </a:r>
            <a:br>
              <a:rPr lang="en-US" dirty="0"/>
            </a:br>
            <a:r>
              <a:rPr lang="en-US" dirty="0"/>
              <a:t>Review</a:t>
            </a:r>
            <a:br>
              <a:rPr lang="en-US" dirty="0"/>
            </a:br>
            <a:r>
              <a:rPr lang="en-US" dirty="0"/>
              <a:t>and gate</a:t>
            </a:r>
          </a:p>
        </p:txBody>
      </p:sp>
      <p:pic>
        <p:nvPicPr>
          <p:cNvPr id="6" name="Content Placeholder 5">
            <a:extLst>
              <a:ext uri="{FF2B5EF4-FFF2-40B4-BE49-F238E27FC236}">
                <a16:creationId xmlns:a16="http://schemas.microsoft.com/office/drawing/2014/main" id="{46855581-C343-4789-973B-1763DBF7E415}"/>
              </a:ext>
            </a:extLst>
          </p:cNvPr>
          <p:cNvPicPr>
            <a:picLocks noGrp="1" noChangeAspect="1"/>
          </p:cNvPicPr>
          <p:nvPr>
            <p:ph idx="1"/>
          </p:nvPr>
        </p:nvPicPr>
        <p:blipFill>
          <a:blip r:embed="rId2"/>
          <a:stretch>
            <a:fillRect/>
          </a:stretch>
        </p:blipFill>
        <p:spPr>
          <a:xfrm>
            <a:off x="3209474" y="2369960"/>
            <a:ext cx="5104209" cy="3406277"/>
          </a:xfrm>
          <a:prstGeom prst="rect">
            <a:avLst/>
          </a:prstGeom>
        </p:spPr>
      </p:pic>
    </p:spTree>
    <p:extLst>
      <p:ext uri="{BB962C8B-B14F-4D97-AF65-F5344CB8AC3E}">
        <p14:creationId xmlns:p14="http://schemas.microsoft.com/office/powerpoint/2010/main" val="206372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symbol conversion</a:t>
            </a:r>
            <a:br>
              <a:rPr lang="en-US" dirty="0"/>
            </a:br>
            <a:r>
              <a:rPr lang="en-US" dirty="0"/>
              <a:t>Review</a:t>
            </a:r>
            <a:br>
              <a:rPr lang="en-US" dirty="0"/>
            </a:br>
            <a:r>
              <a:rPr lang="en-US" dirty="0" err="1"/>
              <a:t>nand</a:t>
            </a:r>
            <a:r>
              <a:rPr lang="en-US" dirty="0"/>
              <a:t> gate</a:t>
            </a:r>
          </a:p>
        </p:txBody>
      </p:sp>
      <p:pic>
        <p:nvPicPr>
          <p:cNvPr id="5" name="Content Placeholder 4">
            <a:extLst>
              <a:ext uri="{FF2B5EF4-FFF2-40B4-BE49-F238E27FC236}">
                <a16:creationId xmlns:a16="http://schemas.microsoft.com/office/drawing/2014/main" id="{BC4D0F98-D577-4424-B900-88DEE4F73CC8}"/>
              </a:ext>
            </a:extLst>
          </p:cNvPr>
          <p:cNvPicPr>
            <a:picLocks noGrp="1" noChangeAspect="1"/>
          </p:cNvPicPr>
          <p:nvPr>
            <p:ph idx="1"/>
          </p:nvPr>
        </p:nvPicPr>
        <p:blipFill>
          <a:blip r:embed="rId2"/>
          <a:stretch>
            <a:fillRect/>
          </a:stretch>
        </p:blipFill>
        <p:spPr>
          <a:xfrm>
            <a:off x="3263299" y="2596056"/>
            <a:ext cx="5533954" cy="3231829"/>
          </a:xfrm>
          <a:prstGeom prst="rect">
            <a:avLst/>
          </a:prstGeom>
        </p:spPr>
      </p:pic>
    </p:spTree>
    <p:extLst>
      <p:ext uri="{BB962C8B-B14F-4D97-AF65-F5344CB8AC3E}">
        <p14:creationId xmlns:p14="http://schemas.microsoft.com/office/powerpoint/2010/main" val="2320209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symbol conversion</a:t>
            </a:r>
            <a:br>
              <a:rPr lang="en-US" dirty="0"/>
            </a:br>
            <a:r>
              <a:rPr lang="en-US" dirty="0"/>
              <a:t>Review</a:t>
            </a:r>
            <a:br>
              <a:rPr lang="en-US" dirty="0"/>
            </a:br>
            <a:r>
              <a:rPr lang="en-US" dirty="0"/>
              <a:t>nor gate</a:t>
            </a:r>
          </a:p>
        </p:txBody>
      </p:sp>
      <p:pic>
        <p:nvPicPr>
          <p:cNvPr id="9" name="Content Placeholder 8">
            <a:extLst>
              <a:ext uri="{FF2B5EF4-FFF2-40B4-BE49-F238E27FC236}">
                <a16:creationId xmlns:a16="http://schemas.microsoft.com/office/drawing/2014/main" id="{0493B175-1320-4407-8140-A53DFCE6B9EC}"/>
              </a:ext>
            </a:extLst>
          </p:cNvPr>
          <p:cNvPicPr>
            <a:picLocks noGrp="1" noChangeAspect="1"/>
          </p:cNvPicPr>
          <p:nvPr>
            <p:ph idx="1"/>
          </p:nvPr>
        </p:nvPicPr>
        <p:blipFill>
          <a:blip r:embed="rId2"/>
          <a:stretch>
            <a:fillRect/>
          </a:stretch>
        </p:blipFill>
        <p:spPr>
          <a:xfrm>
            <a:off x="3491406" y="2722179"/>
            <a:ext cx="5440817" cy="3125576"/>
          </a:xfrm>
          <a:prstGeom prst="rect">
            <a:avLst/>
          </a:prstGeom>
        </p:spPr>
      </p:pic>
    </p:spTree>
    <p:extLst>
      <p:ext uri="{BB962C8B-B14F-4D97-AF65-F5344CB8AC3E}">
        <p14:creationId xmlns:p14="http://schemas.microsoft.com/office/powerpoint/2010/main" val="3945941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symbol conversion</a:t>
            </a:r>
            <a:br>
              <a:rPr lang="en-US" dirty="0"/>
            </a:br>
            <a:r>
              <a:rPr lang="en-US" dirty="0"/>
              <a:t>Review</a:t>
            </a:r>
            <a:br>
              <a:rPr lang="en-US" dirty="0"/>
            </a:br>
            <a:r>
              <a:rPr lang="en-US" dirty="0"/>
              <a:t>or gate</a:t>
            </a:r>
          </a:p>
        </p:txBody>
      </p:sp>
      <p:pic>
        <p:nvPicPr>
          <p:cNvPr id="5" name="Content Placeholder 4">
            <a:extLst>
              <a:ext uri="{FF2B5EF4-FFF2-40B4-BE49-F238E27FC236}">
                <a16:creationId xmlns:a16="http://schemas.microsoft.com/office/drawing/2014/main" id="{7401A59E-ECE3-48CD-969A-98A7125F77C0}"/>
              </a:ext>
            </a:extLst>
          </p:cNvPr>
          <p:cNvPicPr>
            <a:picLocks noGrp="1" noChangeAspect="1"/>
          </p:cNvPicPr>
          <p:nvPr>
            <p:ph idx="1"/>
          </p:nvPr>
        </p:nvPicPr>
        <p:blipFill>
          <a:blip r:embed="rId2"/>
          <a:stretch>
            <a:fillRect/>
          </a:stretch>
        </p:blipFill>
        <p:spPr>
          <a:xfrm>
            <a:off x="3558156" y="2701160"/>
            <a:ext cx="5073307" cy="3164538"/>
          </a:xfrm>
          <a:prstGeom prst="rect">
            <a:avLst/>
          </a:prstGeom>
        </p:spPr>
      </p:pic>
    </p:spTree>
    <p:extLst>
      <p:ext uri="{BB962C8B-B14F-4D97-AF65-F5344CB8AC3E}">
        <p14:creationId xmlns:p14="http://schemas.microsoft.com/office/powerpoint/2010/main" val="402899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a:bodyPr>
          <a:lstStyle/>
          <a:p>
            <a:r>
              <a:rPr lang="en-US" dirty="0"/>
              <a:t>Week 5</a:t>
            </a:r>
            <a:br>
              <a:rPr lang="en-US" dirty="0"/>
            </a:br>
            <a:r>
              <a:rPr lang="en-US" dirty="0"/>
              <a:t>mini </a:t>
            </a:r>
            <a:r>
              <a:rPr lang="en-US" dirty="0" err="1"/>
              <a:t>lou</a:t>
            </a:r>
            <a:endParaRPr lang="en-US" dirty="0"/>
          </a:p>
        </p:txBody>
      </p:sp>
      <p:sp>
        <p:nvSpPr>
          <p:cNvPr id="4" name="Rectangle 2"/>
          <p:cNvSpPr>
            <a:spLocks noGrp="1" noChangeArrowheads="1"/>
          </p:cNvSpPr>
          <p:nvPr>
            <p:ph idx="1"/>
          </p:nvPr>
        </p:nvSpPr>
        <p:spPr>
          <a:xfrm>
            <a:off x="2380060" y="2836373"/>
            <a:ext cx="7429499" cy="3541714"/>
          </a:xfrm>
          <a:noFill/>
        </p:spPr>
        <p:txBody>
          <a:bodyPr/>
          <a:lstStyle/>
          <a:p>
            <a:r>
              <a:rPr lang="en-US" altLang="en-US" i="1" dirty="0"/>
              <a:t>Selected areas covered in this lecture</a:t>
            </a:r>
            <a:r>
              <a:rPr lang="en-US" altLang="en-US" dirty="0"/>
              <a:t>:</a:t>
            </a:r>
          </a:p>
          <a:p>
            <a:pPr lvl="1"/>
            <a:r>
              <a:rPr lang="en-US" altLang="en-US" dirty="0"/>
              <a:t>Building a digital model in Multisim based on truth table</a:t>
            </a:r>
          </a:p>
          <a:p>
            <a:pPr lvl="1"/>
            <a:r>
              <a:rPr lang="en-US" altLang="en-US" dirty="0"/>
              <a:t>Using 74LS283 </a:t>
            </a:r>
            <a:r>
              <a:rPr lang="en-US" dirty="0"/>
              <a:t>4-Bit Binary Full Adders With Fast Carry</a:t>
            </a:r>
            <a:endParaRPr lang="en-US" altLang="en-US" dirty="0"/>
          </a:p>
          <a:p>
            <a:pPr lvl="1"/>
            <a:r>
              <a:rPr lang="en-US" altLang="en-US" dirty="0"/>
              <a:t>Common Anode and Common Cathode 7 Segment Displays</a:t>
            </a:r>
          </a:p>
        </p:txBody>
      </p:sp>
      <p:sp>
        <p:nvSpPr>
          <p:cNvPr id="5" name="Rectangle 3"/>
          <p:cNvSpPr txBox="1">
            <a:spLocks noChangeArrowheads="1"/>
          </p:cNvSpPr>
          <p:nvPr/>
        </p:nvSpPr>
        <p:spPr>
          <a:xfrm>
            <a:off x="2380060" y="1357803"/>
            <a:ext cx="7429499" cy="1478570"/>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altLang="en-US">
                <a:solidFill>
                  <a:prstClr val="white"/>
                </a:solidFill>
                <a:latin typeface="Tw Cen MT" panose="020B0602020104020603"/>
              </a:rPr>
              <a:t>Objectives</a:t>
            </a:r>
            <a:endParaRPr lang="en-US" altLang="en-US" dirty="0">
              <a:solidFill>
                <a:prstClr val="white"/>
              </a:solidFill>
              <a:latin typeface="Tw Cen MT" panose="020B0602020104020603"/>
            </a:endParaRPr>
          </a:p>
        </p:txBody>
      </p:sp>
    </p:spTree>
    <p:extLst>
      <p:ext uri="{BB962C8B-B14F-4D97-AF65-F5344CB8AC3E}">
        <p14:creationId xmlns:p14="http://schemas.microsoft.com/office/powerpoint/2010/main" val="313336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70" name="Rectangle 2"/>
          <p:cNvSpPr>
            <a:spLocks noGrp="1" noChangeArrowheads="1"/>
          </p:cNvSpPr>
          <p:nvPr>
            <p:ph type="title"/>
          </p:nvPr>
        </p:nvSpPr>
        <p:spPr>
          <a:xfrm>
            <a:off x="2693988" y="-127717"/>
            <a:ext cx="7429499" cy="1478570"/>
          </a:xfrm>
          <a:noFill/>
          <a:ln/>
        </p:spPr>
        <p:txBody>
          <a:bodyPr/>
          <a:lstStyle/>
          <a:p>
            <a:r>
              <a:rPr lang="en-US" altLang="en-US" dirty="0"/>
              <a:t>Introduction</a:t>
            </a:r>
          </a:p>
        </p:txBody>
      </p:sp>
      <p:sp>
        <p:nvSpPr>
          <p:cNvPr id="1799171" name="Rectangle 3"/>
          <p:cNvSpPr>
            <a:spLocks noChangeArrowheads="1"/>
          </p:cNvSpPr>
          <p:nvPr/>
        </p:nvSpPr>
        <p:spPr bwMode="auto">
          <a:xfrm>
            <a:off x="2149476" y="1006063"/>
            <a:ext cx="85185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a:spcBef>
                <a:spcPct val="30000"/>
              </a:spcBef>
              <a:buChar char="•"/>
              <a:defRPr sz="2400">
                <a:solidFill>
                  <a:schemeClr val="tx1"/>
                </a:solidFill>
                <a:latin typeface="Arial" pitchFamily="34" charset="0"/>
                <a:ea typeface="ＭＳ Ｐゴシック" pitchFamily="34" charset="-128"/>
              </a:defRPr>
            </a:lvl1pPr>
            <a:lvl2pPr marL="742950" indent="-285750" algn="l">
              <a:spcBef>
                <a:spcPct val="10000"/>
              </a:spcBef>
              <a:buChar char="–"/>
              <a:defRPr sz="2100">
                <a:solidFill>
                  <a:schemeClr val="tx1"/>
                </a:solidFill>
                <a:latin typeface="Arial" pitchFamily="34" charset="0"/>
                <a:ea typeface="ＭＳ Ｐゴシック" pitchFamily="34" charset="-128"/>
              </a:defRPr>
            </a:lvl2pPr>
            <a:lvl3pPr marL="1143000" indent="-228600" algn="l">
              <a:spcBef>
                <a:spcPct val="10000"/>
              </a:spcBef>
              <a:buChar char="•"/>
              <a:defRPr sz="2100">
                <a:solidFill>
                  <a:schemeClr val="tx1"/>
                </a:solidFill>
                <a:latin typeface="Arial" pitchFamily="34" charset="0"/>
                <a:ea typeface="ＭＳ Ｐゴシック" pitchFamily="34" charset="-128"/>
              </a:defRPr>
            </a:lvl3pPr>
            <a:lvl4pPr marL="1600200" indent="-228600" algn="l">
              <a:spcBef>
                <a:spcPct val="20000"/>
              </a:spcBef>
              <a:buChar char="–"/>
              <a:defRPr>
                <a:solidFill>
                  <a:schemeClr val="tx1"/>
                </a:solidFill>
                <a:latin typeface="Arial" pitchFamily="34" charset="0"/>
                <a:ea typeface="ＭＳ Ｐゴシック" pitchFamily="34" charset="-128"/>
              </a:defRPr>
            </a:lvl4pPr>
            <a:lvl5pPr marL="2057400" indent="-228600" algn="l">
              <a:spcBef>
                <a:spcPct val="20000"/>
              </a:spcBef>
              <a:buChar char="»"/>
              <a:defRPr>
                <a:solidFill>
                  <a:schemeClr val="tx1"/>
                </a:solidFill>
                <a:latin typeface="Courier" pitchFamily="49" charset="0"/>
                <a:ea typeface="ＭＳ Ｐゴシック" pitchFamily="34" charset="-128"/>
              </a:defRPr>
            </a:lvl5pPr>
            <a:lvl6pPr marL="2514600" indent="-228600" fontAlgn="base">
              <a:spcBef>
                <a:spcPct val="20000"/>
              </a:spcBef>
              <a:spcAft>
                <a:spcPct val="0"/>
              </a:spcAft>
              <a:buChar char="»"/>
              <a:defRPr>
                <a:solidFill>
                  <a:schemeClr val="tx1"/>
                </a:solidFill>
                <a:latin typeface="Courier" pitchFamily="49" charset="0"/>
                <a:ea typeface="ＭＳ Ｐゴシック" pitchFamily="34" charset="-128"/>
              </a:defRPr>
            </a:lvl6pPr>
            <a:lvl7pPr marL="2971800" indent="-228600" fontAlgn="base">
              <a:spcBef>
                <a:spcPct val="20000"/>
              </a:spcBef>
              <a:spcAft>
                <a:spcPct val="0"/>
              </a:spcAft>
              <a:buChar char="»"/>
              <a:defRPr>
                <a:solidFill>
                  <a:schemeClr val="tx1"/>
                </a:solidFill>
                <a:latin typeface="Courier" pitchFamily="49" charset="0"/>
                <a:ea typeface="ＭＳ Ｐゴシック" pitchFamily="34" charset="-128"/>
              </a:defRPr>
            </a:lvl7pPr>
            <a:lvl8pPr marL="3429000" indent="-228600" fontAlgn="base">
              <a:spcBef>
                <a:spcPct val="20000"/>
              </a:spcBef>
              <a:spcAft>
                <a:spcPct val="0"/>
              </a:spcAft>
              <a:buChar char="»"/>
              <a:defRPr>
                <a:solidFill>
                  <a:schemeClr val="tx1"/>
                </a:solidFill>
                <a:latin typeface="Courier" pitchFamily="49" charset="0"/>
                <a:ea typeface="ＭＳ Ｐゴシック" pitchFamily="34" charset="-128"/>
              </a:defRPr>
            </a:lvl8pPr>
            <a:lvl9pPr marL="3886200" indent="-228600" fontAlgn="base">
              <a:spcBef>
                <a:spcPct val="20000"/>
              </a:spcBef>
              <a:spcAft>
                <a:spcPct val="0"/>
              </a:spcAft>
              <a:buChar char="»"/>
              <a:defRPr>
                <a:solidFill>
                  <a:schemeClr val="tx1"/>
                </a:solidFill>
                <a:latin typeface="Courier" pitchFamily="49" charset="0"/>
                <a:ea typeface="ＭＳ Ｐゴシック" pitchFamily="34" charset="-128"/>
              </a:defRPr>
            </a:lvl9pPr>
          </a:lstStyle>
          <a:p>
            <a:pPr defTabSz="457200"/>
            <a:r>
              <a:rPr lang="en-US" altLang="en-US" sz="2800" dirty="0">
                <a:solidFill>
                  <a:prstClr val="white"/>
                </a:solidFill>
              </a:rPr>
              <a:t>Some parts that existed and provide a unique function may become obsolete so you can no longer buy them. Old designs that use these parts must be redesigned or the parts may need to be replaced with new technology. This is true for the </a:t>
            </a:r>
          </a:p>
          <a:p>
            <a:pPr defTabSz="457200"/>
            <a:r>
              <a:rPr lang="en-US" sz="2800" dirty="0">
                <a:solidFill>
                  <a:prstClr val="white"/>
                </a:solidFill>
              </a:rPr>
              <a:t>74185 BCD-to-Binary and Binary-to-BCD Converters</a:t>
            </a:r>
            <a:endParaRPr lang="en-US" altLang="en-US" sz="2800" dirty="0">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095" y="4445653"/>
            <a:ext cx="2378075" cy="2217010"/>
          </a:xfrm>
          <a:prstGeom prst="rect">
            <a:avLst/>
          </a:prstGeom>
        </p:spPr>
      </p:pic>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489" y="5888736"/>
            <a:ext cx="347253" cy="429768"/>
          </a:xfrm>
          <a:prstGeom prst="rect">
            <a:avLst/>
          </a:prstGeom>
        </p:spPr>
      </p:pic>
    </p:spTree>
    <p:extLst>
      <p:ext uri="{BB962C8B-B14F-4D97-AF65-F5344CB8AC3E}">
        <p14:creationId xmlns:p14="http://schemas.microsoft.com/office/powerpoint/2010/main" val="634251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99171"/>
                                        </p:tgtEl>
                                        <p:attrNameLst>
                                          <p:attrName>style.visibility</p:attrName>
                                        </p:attrNameLst>
                                      </p:cBhvr>
                                      <p:to>
                                        <p:strVal val="visible"/>
                                      </p:to>
                                    </p:set>
                                    <p:anim calcmode="lin" valueType="num">
                                      <p:cBhvr additive="base">
                                        <p:cTn id="7" dur="500" fill="hold"/>
                                        <p:tgtEl>
                                          <p:spTgt spid="1799171"/>
                                        </p:tgtEl>
                                        <p:attrNameLst>
                                          <p:attrName>ppt_x</p:attrName>
                                        </p:attrNameLst>
                                      </p:cBhvr>
                                      <p:tavLst>
                                        <p:tav tm="0">
                                          <p:val>
                                            <p:strVal val="0-#ppt_w/2"/>
                                          </p:val>
                                        </p:tav>
                                        <p:tav tm="100000">
                                          <p:val>
                                            <p:strVal val="#ppt_x"/>
                                          </p:val>
                                        </p:tav>
                                      </p:tavLst>
                                    </p:anim>
                                    <p:anim calcmode="lin" valueType="num">
                                      <p:cBhvr additive="base">
                                        <p:cTn id="8" dur="500" fill="hold"/>
                                        <p:tgtEl>
                                          <p:spTgt spid="1799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917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617788" y="22110"/>
            <a:ext cx="7429499" cy="1478570"/>
          </a:xfrm>
        </p:spPr>
        <p:txBody>
          <a:bodyPr/>
          <a:lstStyle/>
          <a:p>
            <a:pPr eaLnBrk="1" hangingPunct="1"/>
            <a:r>
              <a:rPr lang="en-US" altLang="en-US" dirty="0"/>
              <a:t>2-4 BCD Code</a:t>
            </a:r>
          </a:p>
        </p:txBody>
      </p:sp>
      <p:sp>
        <p:nvSpPr>
          <p:cNvPr id="164867" name="Rectangle 3"/>
          <p:cNvSpPr>
            <a:spLocks noGrp="1" noChangeArrowheads="1"/>
          </p:cNvSpPr>
          <p:nvPr>
            <p:ph idx="1"/>
          </p:nvPr>
        </p:nvSpPr>
        <p:spPr>
          <a:xfrm>
            <a:off x="2262462" y="1304926"/>
            <a:ext cx="8518525" cy="5553075"/>
          </a:xfrm>
        </p:spPr>
        <p:txBody>
          <a:bodyPr/>
          <a:lstStyle/>
          <a:p>
            <a:pPr eaLnBrk="1" hangingPunct="1"/>
            <a:r>
              <a:rPr lang="en-US" altLang="en-US" dirty="0"/>
              <a:t>Binary Coded Decimal (BCD) is a widely used</a:t>
            </a:r>
            <a:br>
              <a:rPr lang="en-US" altLang="en-US" dirty="0"/>
            </a:br>
            <a:r>
              <a:rPr lang="en-US" altLang="en-US" dirty="0"/>
              <a:t>way to present decimal numbers in binary form.</a:t>
            </a:r>
          </a:p>
          <a:p>
            <a:pPr lvl="1" eaLnBrk="1" hangingPunct="1"/>
            <a:r>
              <a:rPr lang="en-US" altLang="en-US" dirty="0"/>
              <a:t>Combines features of both decimal and binary systems.</a:t>
            </a:r>
          </a:p>
          <a:p>
            <a:pPr lvl="2" eaLnBrk="1" hangingPunct="1"/>
            <a:r>
              <a:rPr lang="en-US" altLang="en-US" dirty="0"/>
              <a:t>Each digit is converted to a binary equivalent.</a:t>
            </a:r>
          </a:p>
          <a:p>
            <a:pPr eaLnBrk="1" hangingPunct="1"/>
            <a:r>
              <a:rPr lang="en-US" altLang="en-US" dirty="0"/>
              <a:t>BCD is </a:t>
            </a:r>
            <a:r>
              <a:rPr lang="en-US" altLang="en-US" i="1" dirty="0"/>
              <a:t>not</a:t>
            </a:r>
            <a:r>
              <a:rPr lang="en-US" altLang="en-US" dirty="0"/>
              <a:t> a number system.</a:t>
            </a:r>
          </a:p>
          <a:p>
            <a:pPr lvl="1" eaLnBrk="1" hangingPunct="1"/>
            <a:r>
              <a:rPr lang="en-US" altLang="en-US" dirty="0"/>
              <a:t>It is a decimal number with each digit encoded</a:t>
            </a:r>
            <a:br>
              <a:rPr lang="en-US" altLang="en-US" dirty="0"/>
            </a:br>
            <a:r>
              <a:rPr lang="en-US" altLang="en-US" dirty="0"/>
              <a:t>to its binary equivalent.</a:t>
            </a:r>
          </a:p>
          <a:p>
            <a:pPr eaLnBrk="1" hangingPunct="1"/>
            <a:r>
              <a:rPr lang="en-US" altLang="en-US" dirty="0"/>
              <a:t>A BCD number is </a:t>
            </a:r>
            <a:r>
              <a:rPr lang="en-US" altLang="en-US" i="1" dirty="0"/>
              <a:t>not</a:t>
            </a:r>
            <a:r>
              <a:rPr lang="en-US" altLang="en-US" dirty="0"/>
              <a:t> the same as a straight binary number.</a:t>
            </a:r>
          </a:p>
          <a:p>
            <a:pPr lvl="1" eaLnBrk="1" hangingPunct="1"/>
            <a:r>
              <a:rPr lang="en-US" altLang="en-US" dirty="0"/>
              <a:t>The primary advantage of BCD is the relative</a:t>
            </a:r>
            <a:br>
              <a:rPr lang="en-US" altLang="en-US" dirty="0"/>
            </a:br>
            <a:r>
              <a:rPr lang="en-US" altLang="en-US" dirty="0"/>
              <a:t>ease of converting to and from decimal.</a:t>
            </a:r>
          </a:p>
        </p:txBody>
      </p:sp>
      <p:sp>
        <p:nvSpPr>
          <p:cNvPr id="23556"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Tree>
    <p:extLst>
      <p:ext uri="{BB962C8B-B14F-4D97-AF65-F5344CB8AC3E}">
        <p14:creationId xmlns:p14="http://schemas.microsoft.com/office/powerpoint/2010/main" val="3256964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additive="base">
                                        <p:cTn id="7" dur="500" fill="hold"/>
                                        <p:tgtEl>
                                          <p:spTgt spid="164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486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4867">
                                            <p:txEl>
                                              <p:pRg st="1" end="1"/>
                                            </p:txEl>
                                          </p:spTgt>
                                        </p:tgtEl>
                                        <p:attrNameLst>
                                          <p:attrName>style.visibility</p:attrName>
                                        </p:attrNameLst>
                                      </p:cBhvr>
                                      <p:to>
                                        <p:strVal val="visible"/>
                                      </p:to>
                                    </p:set>
                                    <p:anim calcmode="lin" valueType="num">
                                      <p:cBhvr additive="base">
                                        <p:cTn id="11" dur="500" fill="hold"/>
                                        <p:tgtEl>
                                          <p:spTgt spid="16486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486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4867">
                                            <p:txEl>
                                              <p:pRg st="2" end="2"/>
                                            </p:txEl>
                                          </p:spTgt>
                                        </p:tgtEl>
                                        <p:attrNameLst>
                                          <p:attrName>style.visibility</p:attrName>
                                        </p:attrNameLst>
                                      </p:cBhvr>
                                      <p:to>
                                        <p:strVal val="visible"/>
                                      </p:to>
                                    </p:set>
                                    <p:anim calcmode="lin" valueType="num">
                                      <p:cBhvr additive="base">
                                        <p:cTn id="15" dur="500" fill="hold"/>
                                        <p:tgtEl>
                                          <p:spTgt spid="16486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648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4867">
                                            <p:txEl>
                                              <p:pRg st="3" end="3"/>
                                            </p:txEl>
                                          </p:spTgt>
                                        </p:tgtEl>
                                        <p:attrNameLst>
                                          <p:attrName>style.visibility</p:attrName>
                                        </p:attrNameLst>
                                      </p:cBhvr>
                                      <p:to>
                                        <p:strVal val="visible"/>
                                      </p:to>
                                    </p:set>
                                    <p:anim calcmode="lin" valueType="num">
                                      <p:cBhvr additive="base">
                                        <p:cTn id="21" dur="500" fill="hold"/>
                                        <p:tgtEl>
                                          <p:spTgt spid="164867">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6486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4867">
                                            <p:txEl>
                                              <p:pRg st="4" end="4"/>
                                            </p:txEl>
                                          </p:spTgt>
                                        </p:tgtEl>
                                        <p:attrNameLst>
                                          <p:attrName>style.visibility</p:attrName>
                                        </p:attrNameLst>
                                      </p:cBhvr>
                                      <p:to>
                                        <p:strVal val="visible"/>
                                      </p:to>
                                    </p:set>
                                    <p:anim calcmode="lin" valueType="num">
                                      <p:cBhvr additive="base">
                                        <p:cTn id="25" dur="500" fill="hold"/>
                                        <p:tgtEl>
                                          <p:spTgt spid="16486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48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4867">
                                            <p:txEl>
                                              <p:pRg st="5" end="5"/>
                                            </p:txEl>
                                          </p:spTgt>
                                        </p:tgtEl>
                                        <p:attrNameLst>
                                          <p:attrName>style.visibility</p:attrName>
                                        </p:attrNameLst>
                                      </p:cBhvr>
                                      <p:to>
                                        <p:strVal val="visible"/>
                                      </p:to>
                                    </p:set>
                                    <p:anim calcmode="lin" valueType="num">
                                      <p:cBhvr additive="base">
                                        <p:cTn id="31" dur="500" fill="hold"/>
                                        <p:tgtEl>
                                          <p:spTgt spid="16486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486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4867">
                                            <p:txEl>
                                              <p:pRg st="6" end="6"/>
                                            </p:txEl>
                                          </p:spTgt>
                                        </p:tgtEl>
                                        <p:attrNameLst>
                                          <p:attrName>style.visibility</p:attrName>
                                        </p:attrNameLst>
                                      </p:cBhvr>
                                      <p:to>
                                        <p:strVal val="visible"/>
                                      </p:to>
                                    </p:set>
                                    <p:anim calcmode="lin" valueType="num">
                                      <p:cBhvr additive="base">
                                        <p:cTn id="35" dur="500" fill="hold"/>
                                        <p:tgtEl>
                                          <p:spTgt spid="164867">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6486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486820" y="214989"/>
            <a:ext cx="7429499" cy="1478570"/>
          </a:xfrm>
        </p:spPr>
        <p:txBody>
          <a:bodyPr/>
          <a:lstStyle/>
          <a:p>
            <a:pPr eaLnBrk="1" hangingPunct="1"/>
            <a:r>
              <a:rPr lang="en-US" altLang="en-US" dirty="0"/>
              <a:t>2-4 BCD Code</a:t>
            </a:r>
          </a:p>
        </p:txBody>
      </p:sp>
      <p:sp>
        <p:nvSpPr>
          <p:cNvPr id="165891" name="Rectangle 3"/>
          <p:cNvSpPr>
            <a:spLocks noGrp="1" noChangeArrowheads="1"/>
          </p:cNvSpPr>
          <p:nvPr>
            <p:ph idx="1"/>
          </p:nvPr>
        </p:nvSpPr>
        <p:spPr>
          <a:xfrm>
            <a:off x="2472176" y="1427804"/>
            <a:ext cx="8313738" cy="1636713"/>
          </a:xfrm>
          <a:noFill/>
        </p:spPr>
        <p:txBody>
          <a:bodyPr/>
          <a:lstStyle/>
          <a:p>
            <a:pPr eaLnBrk="1" hangingPunct="1"/>
            <a:r>
              <a:rPr lang="en-US" altLang="en-US" dirty="0"/>
              <a:t>Convert the number 874</a:t>
            </a:r>
            <a:r>
              <a:rPr lang="en-US" altLang="en-US" baseline="-25000" dirty="0"/>
              <a:t>10</a:t>
            </a:r>
            <a:r>
              <a:rPr lang="en-US" altLang="en-US" dirty="0"/>
              <a:t> to BCD:</a:t>
            </a:r>
          </a:p>
          <a:p>
            <a:pPr lvl="1" eaLnBrk="1" hangingPunct="1"/>
            <a:r>
              <a:rPr lang="en-US" altLang="en-US" dirty="0"/>
              <a:t>Each decimal digit is represented using 4 bits.</a:t>
            </a:r>
          </a:p>
          <a:p>
            <a:pPr lvl="2" eaLnBrk="1" hangingPunct="1"/>
            <a:r>
              <a:rPr lang="en-US" altLang="en-US" dirty="0"/>
              <a:t>Each 4-bit group can never be greater than 9.</a:t>
            </a:r>
            <a:endParaRPr lang="en-US" altLang="en-US" sz="2100" dirty="0"/>
          </a:p>
        </p:txBody>
      </p:sp>
      <p:sp>
        <p:nvSpPr>
          <p:cNvPr id="24580"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165894" name="Picture 6" descr="fg02_00000_eq002025"/>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467100" y="3110707"/>
            <a:ext cx="5227637"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7" descr="fg02_00000_eq002026"/>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467100" y="5259389"/>
            <a:ext cx="521176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Rectangle 8"/>
          <p:cNvSpPr>
            <a:spLocks noChangeArrowheads="1"/>
          </p:cNvSpPr>
          <p:nvPr/>
        </p:nvSpPr>
        <p:spPr bwMode="auto">
          <a:xfrm>
            <a:off x="2044702" y="4435475"/>
            <a:ext cx="83137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defTabSz="457200" eaLnBrk="1" hangingPunct="1">
              <a:spcBef>
                <a:spcPct val="30000"/>
              </a:spcBef>
              <a:buFontTx/>
              <a:buChar char="•"/>
            </a:pPr>
            <a:r>
              <a:rPr lang="en-US" altLang="en-US" sz="2800" dirty="0">
                <a:solidFill>
                  <a:prstClr val="white"/>
                </a:solidFill>
                <a:latin typeface="Arial" panose="020B0604020202020204" pitchFamily="34" charset="0"/>
              </a:rPr>
              <a:t>Reverse the process to convert BCD to decimal.</a:t>
            </a:r>
            <a:endParaRPr lang="en-US" altLang="en-US" sz="2400" dirty="0">
              <a:solidFill>
                <a:prstClr val="white"/>
              </a:solidFill>
              <a:latin typeface="Arial" panose="020B0604020202020204" pitchFamily="34" charset="0"/>
            </a:endParaRPr>
          </a:p>
        </p:txBody>
      </p:sp>
    </p:spTree>
    <p:extLst>
      <p:ext uri="{BB962C8B-B14F-4D97-AF65-F5344CB8AC3E}">
        <p14:creationId xmlns:p14="http://schemas.microsoft.com/office/powerpoint/2010/main" val="610196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5891">
                                            <p:txEl>
                                              <p:pRg st="1" end="1"/>
                                            </p:txEl>
                                          </p:spTgt>
                                        </p:tgtEl>
                                        <p:attrNameLst>
                                          <p:attrName>style.visibility</p:attrName>
                                        </p:attrNameLst>
                                      </p:cBhvr>
                                      <p:to>
                                        <p:strVal val="visible"/>
                                      </p:to>
                                    </p:set>
                                    <p:anim calcmode="lin" valueType="num">
                                      <p:cBhvr additive="base">
                                        <p:cTn id="11" dur="500" fill="hold"/>
                                        <p:tgtEl>
                                          <p:spTgt spid="16589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589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5891">
                                            <p:txEl>
                                              <p:pRg st="2" end="2"/>
                                            </p:txEl>
                                          </p:spTgt>
                                        </p:tgtEl>
                                        <p:attrNameLst>
                                          <p:attrName>style.visibility</p:attrName>
                                        </p:attrNameLst>
                                      </p:cBhvr>
                                      <p:to>
                                        <p:strVal val="visible"/>
                                      </p:to>
                                    </p:set>
                                    <p:anim calcmode="lin" valueType="num">
                                      <p:cBhvr additive="base">
                                        <p:cTn id="15" dur="500" fill="hold"/>
                                        <p:tgtEl>
                                          <p:spTgt spid="16589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65891">
                                            <p:txEl>
                                              <p:pRg st="2" end="2"/>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165894"/>
                                        </p:tgtEl>
                                        <p:attrNameLst>
                                          <p:attrName>style.visibility</p:attrName>
                                        </p:attrNameLst>
                                      </p:cBhvr>
                                      <p:to>
                                        <p:strVal val="visible"/>
                                      </p:to>
                                    </p:set>
                                    <p:animEffect transition="in" filter="wipe(up)">
                                      <p:cBhvr>
                                        <p:cTn id="20" dur="500"/>
                                        <p:tgtEl>
                                          <p:spTgt spid="16589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5896"/>
                                        </p:tgtEl>
                                        <p:attrNameLst>
                                          <p:attrName>style.visibility</p:attrName>
                                        </p:attrNameLst>
                                      </p:cBhvr>
                                      <p:to>
                                        <p:strVal val="visible"/>
                                      </p:to>
                                    </p:set>
                                    <p:anim calcmode="lin" valueType="num">
                                      <p:cBhvr additive="base">
                                        <p:cTn id="25" dur="500" fill="hold"/>
                                        <p:tgtEl>
                                          <p:spTgt spid="165896"/>
                                        </p:tgtEl>
                                        <p:attrNameLst>
                                          <p:attrName>ppt_x</p:attrName>
                                        </p:attrNameLst>
                                      </p:cBhvr>
                                      <p:tavLst>
                                        <p:tav tm="0">
                                          <p:val>
                                            <p:strVal val="0-#ppt_w/2"/>
                                          </p:val>
                                        </p:tav>
                                        <p:tav tm="100000">
                                          <p:val>
                                            <p:strVal val="#ppt_x"/>
                                          </p:val>
                                        </p:tav>
                                      </p:tavLst>
                                    </p:anim>
                                    <p:anim calcmode="lin" valueType="num">
                                      <p:cBhvr additive="base">
                                        <p:cTn id="26" dur="500" fill="hold"/>
                                        <p:tgtEl>
                                          <p:spTgt spid="16589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165895"/>
                                        </p:tgtEl>
                                        <p:attrNameLst>
                                          <p:attrName>style.visibility</p:attrName>
                                        </p:attrNameLst>
                                      </p:cBhvr>
                                      <p:to>
                                        <p:strVal val="visible"/>
                                      </p:to>
                                    </p:set>
                                    <p:animEffect transition="in" filter="wipe(up)">
                                      <p:cBhvr>
                                        <p:cTn id="30" dur="5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p:bldP spid="16589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720182" y="421804"/>
            <a:ext cx="7429499" cy="1478570"/>
          </a:xfrm>
        </p:spPr>
        <p:txBody>
          <a:bodyPr/>
          <a:lstStyle/>
          <a:p>
            <a:pPr eaLnBrk="1" hangingPunct="1"/>
            <a:r>
              <a:rPr lang="en-US" altLang="en-US" dirty="0"/>
              <a:t>2-4 BCD Code</a:t>
            </a:r>
          </a:p>
        </p:txBody>
      </p:sp>
      <p:sp>
        <p:nvSpPr>
          <p:cNvPr id="331779" name="Rectangle 3"/>
          <p:cNvSpPr>
            <a:spLocks noGrp="1" noChangeArrowheads="1"/>
          </p:cNvSpPr>
          <p:nvPr>
            <p:ph idx="1"/>
          </p:nvPr>
        </p:nvSpPr>
        <p:spPr>
          <a:xfrm>
            <a:off x="2887662" y="1888675"/>
            <a:ext cx="8313738" cy="1636713"/>
          </a:xfrm>
          <a:noFill/>
        </p:spPr>
        <p:txBody>
          <a:bodyPr/>
          <a:lstStyle/>
          <a:p>
            <a:pPr eaLnBrk="1" hangingPunct="1"/>
            <a:r>
              <a:rPr lang="en-US" altLang="en-US" dirty="0"/>
              <a:t>Convert 0110100000111001 (BCD) to its</a:t>
            </a:r>
            <a:br>
              <a:rPr lang="en-US" altLang="en-US" dirty="0"/>
            </a:br>
            <a:r>
              <a:rPr lang="en-US" altLang="en-US" dirty="0"/>
              <a:t>decimal equivalent.</a:t>
            </a:r>
          </a:p>
        </p:txBody>
      </p:sp>
      <p:sp>
        <p:nvSpPr>
          <p:cNvPr id="25604"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331785" name="Picture 9" descr="fg02_00000_eq002027"/>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4361657" y="3210118"/>
            <a:ext cx="36798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3742134" y="4510581"/>
            <a:ext cx="4705350" cy="819150"/>
            <a:chOff x="1420" y="1956"/>
            <a:chExt cx="2964" cy="516"/>
          </a:xfrm>
        </p:grpSpPr>
        <p:sp>
          <p:nvSpPr>
            <p:cNvPr id="25607" name="Rectangle 11"/>
            <p:cNvSpPr>
              <a:spLocks noChangeArrowheads="1"/>
            </p:cNvSpPr>
            <p:nvPr/>
          </p:nvSpPr>
          <p:spPr bwMode="auto">
            <a:xfrm>
              <a:off x="1420" y="1986"/>
              <a:ext cx="2964"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ctr" defTabSz="457200" eaLnBrk="1" hangingPunct="1">
                <a:spcBef>
                  <a:spcPct val="30000"/>
                </a:spcBef>
              </a:pPr>
              <a:r>
                <a:rPr lang="en-US" altLang="en-US" sz="2000" b="1">
                  <a:solidFill>
                    <a:prstClr val="white"/>
                  </a:solidFill>
                  <a:latin typeface="Arial" panose="020B0604020202020204" pitchFamily="34" charset="0"/>
                </a:rPr>
                <a:t>Divide the BCD number into four-bit</a:t>
              </a:r>
              <a:br>
                <a:rPr lang="en-US" altLang="en-US" sz="2000" b="1">
                  <a:solidFill>
                    <a:prstClr val="white"/>
                  </a:solidFill>
                  <a:latin typeface="Arial" panose="020B0604020202020204" pitchFamily="34" charset="0"/>
                </a:rPr>
              </a:br>
              <a:r>
                <a:rPr lang="en-US" altLang="en-US" sz="2000" b="1">
                  <a:solidFill>
                    <a:prstClr val="white"/>
                  </a:solidFill>
                  <a:latin typeface="Arial" panose="020B0604020202020204" pitchFamily="34" charset="0"/>
                </a:rPr>
                <a:t>groups and convert each to decimal.</a:t>
              </a:r>
            </a:p>
          </p:txBody>
        </p:sp>
        <p:sp>
          <p:nvSpPr>
            <p:cNvPr id="25608" name="Rectangle 12"/>
            <p:cNvSpPr>
              <a:spLocks noChangeArrowheads="1"/>
            </p:cNvSpPr>
            <p:nvPr/>
          </p:nvSpPr>
          <p:spPr bwMode="auto">
            <a:xfrm>
              <a:off x="1422" y="1956"/>
              <a:ext cx="2916" cy="5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defTabSz="457200" eaLnBrk="1" hangingPunct="1"/>
              <a:endParaRPr lang="en-US" altLang="en-US">
                <a:solidFill>
                  <a:prstClr val="white"/>
                </a:solidFill>
              </a:endParaRPr>
            </a:p>
          </p:txBody>
        </p:sp>
      </p:grpSp>
    </p:spTree>
    <p:extLst>
      <p:ext uri="{BB962C8B-B14F-4D97-AF65-F5344CB8AC3E}">
        <p14:creationId xmlns:p14="http://schemas.microsoft.com/office/powerpoint/2010/main" val="1166985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1779">
                                            <p:txEl>
                                              <p:pRg st="0" end="0"/>
                                            </p:txEl>
                                          </p:spTgt>
                                        </p:tgtEl>
                                        <p:attrNameLst>
                                          <p:attrName>style.visibility</p:attrName>
                                        </p:attrNameLst>
                                      </p:cBhvr>
                                      <p:to>
                                        <p:strVal val="visible"/>
                                      </p:to>
                                    </p:set>
                                    <p:anim calcmode="lin" valueType="num">
                                      <p:cBhvr additive="base">
                                        <p:cTn id="7" dur="500" fill="hold"/>
                                        <p:tgtEl>
                                          <p:spTgt spid="331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177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331785"/>
                                        </p:tgtEl>
                                        <p:attrNameLst>
                                          <p:attrName>style.visibility</p:attrName>
                                        </p:attrNameLst>
                                      </p:cBhvr>
                                      <p:to>
                                        <p:strVal val="visible"/>
                                      </p:to>
                                    </p:set>
                                    <p:animEffect transition="in" filter="wipe(up)">
                                      <p:cBhvr>
                                        <p:cTn id="12" dur="500"/>
                                        <p:tgtEl>
                                          <p:spTgt spid="331785"/>
                                        </p:tgtEl>
                                      </p:cBhvr>
                                    </p:animEffect>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796382" y="610240"/>
            <a:ext cx="7429499" cy="1478570"/>
          </a:xfrm>
        </p:spPr>
        <p:txBody>
          <a:bodyPr/>
          <a:lstStyle/>
          <a:p>
            <a:pPr eaLnBrk="1" hangingPunct="1"/>
            <a:r>
              <a:rPr lang="en-US" altLang="en-US" dirty="0"/>
              <a:t>2-4 BCD Code</a:t>
            </a:r>
          </a:p>
        </p:txBody>
      </p:sp>
      <p:sp>
        <p:nvSpPr>
          <p:cNvPr id="332803" name="Rectangle 3"/>
          <p:cNvSpPr>
            <a:spLocks noGrp="1" noChangeArrowheads="1"/>
          </p:cNvSpPr>
          <p:nvPr>
            <p:ph idx="1"/>
          </p:nvPr>
        </p:nvSpPr>
        <p:spPr>
          <a:xfrm>
            <a:off x="2606510" y="1926924"/>
            <a:ext cx="8313738" cy="1636713"/>
          </a:xfrm>
          <a:noFill/>
        </p:spPr>
        <p:txBody>
          <a:bodyPr/>
          <a:lstStyle/>
          <a:p>
            <a:pPr eaLnBrk="1" hangingPunct="1"/>
            <a:r>
              <a:rPr lang="en-US" altLang="en-US" dirty="0"/>
              <a:t>Convert BCD 011111000001 to its decimal equivalent.</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grpSp>
        <p:nvGrpSpPr>
          <p:cNvPr id="2" name="Group 15"/>
          <p:cNvGrpSpPr>
            <a:grpSpLocks/>
          </p:cNvGrpSpPr>
          <p:nvPr/>
        </p:nvGrpSpPr>
        <p:grpSpPr bwMode="auto">
          <a:xfrm>
            <a:off x="3770313" y="4358180"/>
            <a:ext cx="4705350" cy="819150"/>
            <a:chOff x="1270" y="2070"/>
            <a:chExt cx="2964" cy="516"/>
          </a:xfrm>
        </p:grpSpPr>
        <p:sp>
          <p:nvSpPr>
            <p:cNvPr id="27655" name="Rectangle 11"/>
            <p:cNvSpPr>
              <a:spLocks noChangeArrowheads="1"/>
            </p:cNvSpPr>
            <p:nvPr/>
          </p:nvSpPr>
          <p:spPr bwMode="auto">
            <a:xfrm>
              <a:off x="1270" y="2100"/>
              <a:ext cx="2964"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ctr" defTabSz="457200" eaLnBrk="1" hangingPunct="1">
                <a:spcBef>
                  <a:spcPct val="30000"/>
                </a:spcBef>
              </a:pPr>
              <a:r>
                <a:rPr lang="en-US" altLang="en-US" sz="2000" b="1" dirty="0">
                  <a:solidFill>
                    <a:prstClr val="white"/>
                  </a:solidFill>
                  <a:latin typeface="Arial" panose="020B0604020202020204" pitchFamily="34" charset="0"/>
                </a:rPr>
                <a:t>The forbidden group represents</a:t>
              </a:r>
              <a:br>
                <a:rPr lang="en-US" altLang="en-US" sz="2000" b="1" dirty="0">
                  <a:solidFill>
                    <a:prstClr val="white"/>
                  </a:solidFill>
                  <a:latin typeface="Arial" panose="020B0604020202020204" pitchFamily="34" charset="0"/>
                </a:rPr>
              </a:br>
              <a:r>
                <a:rPr lang="en-US" altLang="en-US" sz="2000" b="1" dirty="0">
                  <a:solidFill>
                    <a:prstClr val="white"/>
                  </a:solidFill>
                  <a:latin typeface="Arial" panose="020B0604020202020204" pitchFamily="34" charset="0"/>
                </a:rPr>
                <a:t>an error in the BCD number.</a:t>
              </a:r>
            </a:p>
          </p:txBody>
        </p:sp>
        <p:sp>
          <p:nvSpPr>
            <p:cNvPr id="27656" name="Rectangle 12"/>
            <p:cNvSpPr>
              <a:spLocks noChangeArrowheads="1"/>
            </p:cNvSpPr>
            <p:nvPr/>
          </p:nvSpPr>
          <p:spPr bwMode="auto">
            <a:xfrm>
              <a:off x="1440" y="2070"/>
              <a:ext cx="2580" cy="5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defTabSz="457200" eaLnBrk="1" hangingPunct="1"/>
              <a:endParaRPr lang="en-US" altLang="en-US">
                <a:solidFill>
                  <a:prstClr val="white"/>
                </a:solidFill>
              </a:endParaRPr>
            </a:p>
          </p:txBody>
        </p:sp>
      </p:grpSp>
      <p:pic>
        <p:nvPicPr>
          <p:cNvPr id="332814" name="Picture 14" descr="fg02_00700_eq002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263" y="2858036"/>
            <a:ext cx="2641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77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332814"/>
                                        </p:tgtEl>
                                        <p:attrNameLst>
                                          <p:attrName>style.visibility</p:attrName>
                                        </p:attrNameLst>
                                      </p:cBhvr>
                                      <p:to>
                                        <p:strVal val="visible"/>
                                      </p:to>
                                    </p:set>
                                    <p:animEffect transition="in" filter="wipe(up)">
                                      <p:cBhvr>
                                        <p:cTn id="12" dur="500"/>
                                        <p:tgtEl>
                                          <p:spTgt spid="332814"/>
                                        </p:tgtEl>
                                      </p:cBhvr>
                                    </p:animEffect>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Boolean theorems</a:t>
            </a:r>
            <a:br>
              <a:rPr lang="en-US" dirty="0"/>
            </a:br>
            <a:r>
              <a:rPr lang="en-US" dirty="0"/>
              <a:t>Review</a:t>
            </a:r>
            <a:br>
              <a:rPr lang="en-US" dirty="0"/>
            </a:br>
            <a:r>
              <a:rPr lang="en-US" dirty="0"/>
              <a:t>Proofs 1 and 2</a:t>
            </a:r>
          </a:p>
        </p:txBody>
      </p:sp>
      <p:pic>
        <p:nvPicPr>
          <p:cNvPr id="7" name="Content Placeholder 6">
            <a:extLst>
              <a:ext uri="{FF2B5EF4-FFF2-40B4-BE49-F238E27FC236}">
                <a16:creationId xmlns:a16="http://schemas.microsoft.com/office/drawing/2014/main" id="{B0F3A474-AAD9-4784-8960-165206470226}"/>
              </a:ext>
            </a:extLst>
          </p:cNvPr>
          <p:cNvPicPr>
            <a:picLocks noGrp="1" noChangeAspect="1"/>
          </p:cNvPicPr>
          <p:nvPr>
            <p:ph idx="1"/>
          </p:nvPr>
        </p:nvPicPr>
        <p:blipFill>
          <a:blip r:embed="rId2"/>
          <a:stretch>
            <a:fillRect/>
          </a:stretch>
        </p:blipFill>
        <p:spPr>
          <a:xfrm>
            <a:off x="3671965" y="2522484"/>
            <a:ext cx="4845689" cy="3340319"/>
          </a:xfrm>
          <a:prstGeom prst="rect">
            <a:avLst/>
          </a:prstGeom>
        </p:spPr>
      </p:pic>
    </p:spTree>
    <p:extLst>
      <p:ext uri="{BB962C8B-B14F-4D97-AF65-F5344CB8AC3E}">
        <p14:creationId xmlns:p14="http://schemas.microsoft.com/office/powerpoint/2010/main" val="1191265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8147" name="Rectangle 3"/>
          <p:cNvSpPr>
            <a:spLocks noGrp="1" noChangeArrowheads="1"/>
          </p:cNvSpPr>
          <p:nvPr>
            <p:ph type="title"/>
          </p:nvPr>
        </p:nvSpPr>
        <p:spPr>
          <a:xfrm>
            <a:off x="2905579" y="538206"/>
            <a:ext cx="7429499" cy="1478570"/>
          </a:xfrm>
          <a:noFill/>
          <a:ln/>
        </p:spPr>
        <p:txBody>
          <a:bodyPr/>
          <a:lstStyle/>
          <a:p>
            <a:r>
              <a:rPr lang="en-US" altLang="en-US" dirty="0"/>
              <a:t>74185</a:t>
            </a:r>
          </a:p>
        </p:txBody>
      </p:sp>
      <p:sp>
        <p:nvSpPr>
          <p:cNvPr id="1798149" name="Rectangle 5"/>
          <p:cNvSpPr>
            <a:spLocks noChangeArrowheads="1"/>
          </p:cNvSpPr>
          <p:nvPr/>
        </p:nvSpPr>
        <p:spPr bwMode="auto">
          <a:xfrm>
            <a:off x="2361065" y="1623780"/>
            <a:ext cx="85185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a:spcBef>
                <a:spcPct val="30000"/>
              </a:spcBef>
              <a:buChar char="•"/>
              <a:defRPr sz="2400">
                <a:solidFill>
                  <a:schemeClr val="tx1"/>
                </a:solidFill>
                <a:latin typeface="Arial" pitchFamily="34" charset="0"/>
                <a:ea typeface="ＭＳ Ｐゴシック" pitchFamily="34" charset="-128"/>
              </a:defRPr>
            </a:lvl1pPr>
            <a:lvl2pPr marL="742950" indent="-285750" algn="l">
              <a:spcBef>
                <a:spcPct val="10000"/>
              </a:spcBef>
              <a:buChar char="–"/>
              <a:defRPr sz="2100">
                <a:solidFill>
                  <a:schemeClr val="tx1"/>
                </a:solidFill>
                <a:latin typeface="Arial" pitchFamily="34" charset="0"/>
                <a:ea typeface="ＭＳ Ｐゴシック" pitchFamily="34" charset="-128"/>
              </a:defRPr>
            </a:lvl2pPr>
            <a:lvl3pPr marL="1143000" indent="-228600" algn="l">
              <a:spcBef>
                <a:spcPct val="10000"/>
              </a:spcBef>
              <a:buChar char="•"/>
              <a:defRPr sz="2100">
                <a:solidFill>
                  <a:schemeClr val="tx1"/>
                </a:solidFill>
                <a:latin typeface="Arial" pitchFamily="34" charset="0"/>
                <a:ea typeface="ＭＳ Ｐゴシック" pitchFamily="34" charset="-128"/>
              </a:defRPr>
            </a:lvl3pPr>
            <a:lvl4pPr marL="1600200" indent="-228600" algn="l">
              <a:spcBef>
                <a:spcPct val="20000"/>
              </a:spcBef>
              <a:buChar char="–"/>
              <a:defRPr>
                <a:solidFill>
                  <a:schemeClr val="tx1"/>
                </a:solidFill>
                <a:latin typeface="Arial" pitchFamily="34" charset="0"/>
                <a:ea typeface="ＭＳ Ｐゴシック" pitchFamily="34" charset="-128"/>
              </a:defRPr>
            </a:lvl4pPr>
            <a:lvl5pPr marL="2057400" indent="-228600" algn="l">
              <a:spcBef>
                <a:spcPct val="20000"/>
              </a:spcBef>
              <a:buChar char="»"/>
              <a:defRPr>
                <a:solidFill>
                  <a:schemeClr val="tx1"/>
                </a:solidFill>
                <a:latin typeface="Courier" pitchFamily="49" charset="0"/>
                <a:ea typeface="ＭＳ Ｐゴシック" pitchFamily="34" charset="-128"/>
              </a:defRPr>
            </a:lvl5pPr>
            <a:lvl6pPr marL="2514600" indent="-228600" fontAlgn="base">
              <a:spcBef>
                <a:spcPct val="20000"/>
              </a:spcBef>
              <a:spcAft>
                <a:spcPct val="0"/>
              </a:spcAft>
              <a:buChar char="»"/>
              <a:defRPr>
                <a:solidFill>
                  <a:schemeClr val="tx1"/>
                </a:solidFill>
                <a:latin typeface="Courier" pitchFamily="49" charset="0"/>
                <a:ea typeface="ＭＳ Ｐゴシック" pitchFamily="34" charset="-128"/>
              </a:defRPr>
            </a:lvl6pPr>
            <a:lvl7pPr marL="2971800" indent="-228600" fontAlgn="base">
              <a:spcBef>
                <a:spcPct val="20000"/>
              </a:spcBef>
              <a:spcAft>
                <a:spcPct val="0"/>
              </a:spcAft>
              <a:buChar char="»"/>
              <a:defRPr>
                <a:solidFill>
                  <a:schemeClr val="tx1"/>
                </a:solidFill>
                <a:latin typeface="Courier" pitchFamily="49" charset="0"/>
                <a:ea typeface="ＭＳ Ｐゴシック" pitchFamily="34" charset="-128"/>
              </a:defRPr>
            </a:lvl7pPr>
            <a:lvl8pPr marL="3429000" indent="-228600" fontAlgn="base">
              <a:spcBef>
                <a:spcPct val="20000"/>
              </a:spcBef>
              <a:spcAft>
                <a:spcPct val="0"/>
              </a:spcAft>
              <a:buChar char="»"/>
              <a:defRPr>
                <a:solidFill>
                  <a:schemeClr val="tx1"/>
                </a:solidFill>
                <a:latin typeface="Courier" pitchFamily="49" charset="0"/>
                <a:ea typeface="ＭＳ Ｐゴシック" pitchFamily="34" charset="-128"/>
              </a:defRPr>
            </a:lvl8pPr>
            <a:lvl9pPr marL="3886200" indent="-228600" fontAlgn="base">
              <a:spcBef>
                <a:spcPct val="20000"/>
              </a:spcBef>
              <a:spcAft>
                <a:spcPct val="0"/>
              </a:spcAft>
              <a:buChar char="»"/>
              <a:defRPr>
                <a:solidFill>
                  <a:schemeClr val="tx1"/>
                </a:solidFill>
                <a:latin typeface="Courier" pitchFamily="49" charset="0"/>
                <a:ea typeface="ＭＳ Ｐゴシック" pitchFamily="34" charset="-128"/>
              </a:defRPr>
            </a:lvl9pPr>
          </a:lstStyle>
          <a:p>
            <a:pPr defTabSz="457200"/>
            <a:r>
              <a:rPr lang="en-US" altLang="en-US" sz="2800" dirty="0">
                <a:solidFill>
                  <a:prstClr val="white"/>
                </a:solidFill>
              </a:rPr>
              <a:t>The 74185 converts Binary to BCD code but it is an obsolete part, i.e. you can no longer buy it.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7025" y="2650007"/>
            <a:ext cx="2628467" cy="4164341"/>
          </a:xfrm>
          <a:prstGeom prst="rect">
            <a:avLst/>
          </a:prstGeom>
        </p:spPr>
      </p:pic>
      <p:sp>
        <p:nvSpPr>
          <p:cNvPr id="9" name="Rectangle 5"/>
          <p:cNvSpPr>
            <a:spLocks noChangeArrowheads="1"/>
          </p:cNvSpPr>
          <p:nvPr/>
        </p:nvSpPr>
        <p:spPr bwMode="auto">
          <a:xfrm>
            <a:off x="2818525" y="3347784"/>
            <a:ext cx="4383809"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a:spcBef>
                <a:spcPct val="30000"/>
              </a:spcBef>
              <a:buChar char="•"/>
              <a:defRPr sz="2400">
                <a:solidFill>
                  <a:schemeClr val="tx1"/>
                </a:solidFill>
                <a:latin typeface="Arial" pitchFamily="34" charset="0"/>
                <a:ea typeface="ＭＳ Ｐゴシック" pitchFamily="34" charset="-128"/>
              </a:defRPr>
            </a:lvl1pPr>
            <a:lvl2pPr marL="742950" indent="-285750" algn="l">
              <a:spcBef>
                <a:spcPct val="10000"/>
              </a:spcBef>
              <a:buChar char="–"/>
              <a:defRPr sz="2100">
                <a:solidFill>
                  <a:schemeClr val="tx1"/>
                </a:solidFill>
                <a:latin typeface="Arial" pitchFamily="34" charset="0"/>
                <a:ea typeface="ＭＳ Ｐゴシック" pitchFamily="34" charset="-128"/>
              </a:defRPr>
            </a:lvl2pPr>
            <a:lvl3pPr marL="1143000" indent="-228600" algn="l">
              <a:spcBef>
                <a:spcPct val="10000"/>
              </a:spcBef>
              <a:buChar char="•"/>
              <a:defRPr sz="2100">
                <a:solidFill>
                  <a:schemeClr val="tx1"/>
                </a:solidFill>
                <a:latin typeface="Arial" pitchFamily="34" charset="0"/>
                <a:ea typeface="ＭＳ Ｐゴシック" pitchFamily="34" charset="-128"/>
              </a:defRPr>
            </a:lvl3pPr>
            <a:lvl4pPr marL="1600200" indent="-228600" algn="l">
              <a:spcBef>
                <a:spcPct val="20000"/>
              </a:spcBef>
              <a:buChar char="–"/>
              <a:defRPr>
                <a:solidFill>
                  <a:schemeClr val="tx1"/>
                </a:solidFill>
                <a:latin typeface="Arial" pitchFamily="34" charset="0"/>
                <a:ea typeface="ＭＳ Ｐゴシック" pitchFamily="34" charset="-128"/>
              </a:defRPr>
            </a:lvl4pPr>
            <a:lvl5pPr marL="2057400" indent="-228600" algn="l">
              <a:spcBef>
                <a:spcPct val="20000"/>
              </a:spcBef>
              <a:buChar char="»"/>
              <a:defRPr>
                <a:solidFill>
                  <a:schemeClr val="tx1"/>
                </a:solidFill>
                <a:latin typeface="Courier" pitchFamily="49" charset="0"/>
                <a:ea typeface="ＭＳ Ｐゴシック" pitchFamily="34" charset="-128"/>
              </a:defRPr>
            </a:lvl5pPr>
            <a:lvl6pPr marL="2514600" indent="-228600" fontAlgn="base">
              <a:spcBef>
                <a:spcPct val="20000"/>
              </a:spcBef>
              <a:spcAft>
                <a:spcPct val="0"/>
              </a:spcAft>
              <a:buChar char="»"/>
              <a:defRPr>
                <a:solidFill>
                  <a:schemeClr val="tx1"/>
                </a:solidFill>
                <a:latin typeface="Courier" pitchFamily="49" charset="0"/>
                <a:ea typeface="ＭＳ Ｐゴシック" pitchFamily="34" charset="-128"/>
              </a:defRPr>
            </a:lvl6pPr>
            <a:lvl7pPr marL="2971800" indent="-228600" fontAlgn="base">
              <a:spcBef>
                <a:spcPct val="20000"/>
              </a:spcBef>
              <a:spcAft>
                <a:spcPct val="0"/>
              </a:spcAft>
              <a:buChar char="»"/>
              <a:defRPr>
                <a:solidFill>
                  <a:schemeClr val="tx1"/>
                </a:solidFill>
                <a:latin typeface="Courier" pitchFamily="49" charset="0"/>
                <a:ea typeface="ＭＳ Ｐゴシック" pitchFamily="34" charset="-128"/>
              </a:defRPr>
            </a:lvl7pPr>
            <a:lvl8pPr marL="3429000" indent="-228600" fontAlgn="base">
              <a:spcBef>
                <a:spcPct val="20000"/>
              </a:spcBef>
              <a:spcAft>
                <a:spcPct val="0"/>
              </a:spcAft>
              <a:buChar char="»"/>
              <a:defRPr>
                <a:solidFill>
                  <a:schemeClr val="tx1"/>
                </a:solidFill>
                <a:latin typeface="Courier" pitchFamily="49" charset="0"/>
                <a:ea typeface="ＭＳ Ｐゴシック" pitchFamily="34" charset="-128"/>
              </a:defRPr>
            </a:lvl8pPr>
            <a:lvl9pPr marL="3886200" indent="-228600" fontAlgn="base">
              <a:spcBef>
                <a:spcPct val="20000"/>
              </a:spcBef>
              <a:spcAft>
                <a:spcPct val="0"/>
              </a:spcAft>
              <a:buChar char="»"/>
              <a:defRPr>
                <a:solidFill>
                  <a:schemeClr val="tx1"/>
                </a:solidFill>
                <a:latin typeface="Courier" pitchFamily="49" charset="0"/>
                <a:ea typeface="ＭＳ Ｐゴシック" pitchFamily="34" charset="-128"/>
              </a:defRPr>
            </a:lvl9pPr>
          </a:lstStyle>
          <a:p>
            <a:pPr marL="0" indent="0" defTabSz="457200">
              <a:buNone/>
            </a:pPr>
            <a:r>
              <a:rPr lang="en-US" altLang="en-US" sz="2800" dirty="0">
                <a:solidFill>
                  <a:prstClr val="white"/>
                </a:solidFill>
              </a:rPr>
              <a:t>Also, Multisim does not have a model for it so we could build a model for it and use it to design a replacement part using combinational logic. All we need is the “truth table”</a:t>
            </a:r>
          </a:p>
        </p:txBody>
      </p:sp>
    </p:spTree>
    <p:extLst>
      <p:ext uri="{BB962C8B-B14F-4D97-AF65-F5344CB8AC3E}">
        <p14:creationId xmlns:p14="http://schemas.microsoft.com/office/powerpoint/2010/main" val="2656267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98149"/>
                                        </p:tgtEl>
                                        <p:attrNameLst>
                                          <p:attrName>style.visibility</p:attrName>
                                        </p:attrNameLst>
                                      </p:cBhvr>
                                      <p:to>
                                        <p:strVal val="visible"/>
                                      </p:to>
                                    </p:set>
                                    <p:anim calcmode="lin" valueType="num">
                                      <p:cBhvr additive="base">
                                        <p:cTn id="7" dur="500" fill="hold"/>
                                        <p:tgtEl>
                                          <p:spTgt spid="1798149"/>
                                        </p:tgtEl>
                                        <p:attrNameLst>
                                          <p:attrName>ppt_x</p:attrName>
                                        </p:attrNameLst>
                                      </p:cBhvr>
                                      <p:tavLst>
                                        <p:tav tm="0">
                                          <p:val>
                                            <p:strVal val="0-#ppt_w/2"/>
                                          </p:val>
                                        </p:tav>
                                        <p:tav tm="100000">
                                          <p:val>
                                            <p:strVal val="#ppt_x"/>
                                          </p:val>
                                        </p:tav>
                                      </p:tavLst>
                                    </p:anim>
                                    <p:anim calcmode="lin" valueType="num">
                                      <p:cBhvr additive="base">
                                        <p:cTn id="8" dur="500" fill="hold"/>
                                        <p:tgtEl>
                                          <p:spTgt spid="17981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49"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58737" y="324228"/>
            <a:ext cx="7429499" cy="1478570"/>
          </a:xfrm>
        </p:spPr>
        <p:txBody>
          <a:bodyPr/>
          <a:lstStyle/>
          <a:p>
            <a:pPr eaLnBrk="1" hangingPunct="1"/>
            <a:r>
              <a:rPr lang="en-US" altLang="en-US" dirty="0"/>
              <a:t>3 bit adder with display</a:t>
            </a:r>
          </a:p>
        </p:txBody>
      </p:sp>
      <p:sp>
        <p:nvSpPr>
          <p:cNvPr id="332803" name="Rectangle 3"/>
          <p:cNvSpPr>
            <a:spLocks noGrp="1" noChangeArrowheads="1"/>
          </p:cNvSpPr>
          <p:nvPr>
            <p:ph idx="1"/>
          </p:nvPr>
        </p:nvSpPr>
        <p:spPr>
          <a:xfrm>
            <a:off x="2214356" y="1569530"/>
            <a:ext cx="8313738" cy="1636713"/>
          </a:xfrm>
          <a:noFill/>
        </p:spPr>
        <p:txBody>
          <a:bodyPr/>
          <a:lstStyle/>
          <a:p>
            <a:pPr eaLnBrk="1" hangingPunct="1"/>
            <a:r>
              <a:rPr lang="en-US" altLang="en-US" dirty="0"/>
              <a:t>We want to build a two 3 bit circuit that can display the results as a two digit BCD using seven segment LEDs</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2" name="Picture 1"/>
          <p:cNvPicPr>
            <a:picLocks noChangeAspect="1"/>
          </p:cNvPicPr>
          <p:nvPr/>
        </p:nvPicPr>
        <p:blipFill>
          <a:blip r:embed="rId2"/>
          <a:stretch>
            <a:fillRect/>
          </a:stretch>
        </p:blipFill>
        <p:spPr>
          <a:xfrm>
            <a:off x="3395071" y="2678682"/>
            <a:ext cx="6414489" cy="3873478"/>
          </a:xfrm>
          <a:prstGeom prst="rect">
            <a:avLst/>
          </a:prstGeom>
        </p:spPr>
      </p:pic>
      <p:pic>
        <p:nvPicPr>
          <p:cNvPr id="4" name="Picture 3">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091" y="5890941"/>
            <a:ext cx="430530" cy="424815"/>
          </a:xfrm>
          <a:prstGeom prst="rect">
            <a:avLst/>
          </a:prstGeom>
        </p:spPr>
      </p:pic>
    </p:spTree>
    <p:extLst>
      <p:ext uri="{BB962C8B-B14F-4D97-AF65-F5344CB8AC3E}">
        <p14:creationId xmlns:p14="http://schemas.microsoft.com/office/powerpoint/2010/main" val="1458287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dirty="0"/>
              <a:t>The 7 Segment Display</a:t>
            </a:r>
          </a:p>
        </p:txBody>
      </p:sp>
      <p:sp>
        <p:nvSpPr>
          <p:cNvPr id="332803" name="Rectangle 3"/>
          <p:cNvSpPr>
            <a:spLocks noGrp="1" noChangeArrowheads="1"/>
          </p:cNvSpPr>
          <p:nvPr>
            <p:ph idx="1"/>
          </p:nvPr>
        </p:nvSpPr>
        <p:spPr>
          <a:xfrm>
            <a:off x="2278062" y="2308745"/>
            <a:ext cx="8313738" cy="1636713"/>
          </a:xfrm>
          <a:noFill/>
        </p:spPr>
        <p:txBody>
          <a:bodyPr>
            <a:normAutofit fontScale="92500" lnSpcReduction="10000"/>
          </a:bodyPr>
          <a:lstStyle/>
          <a:p>
            <a:pPr eaLnBrk="1" hangingPunct="1"/>
            <a:r>
              <a:rPr lang="en-US" altLang="en-US" dirty="0"/>
              <a:t>So lets start at the end and try to understand      7 segment displays. There are two common types: common cathode and common anode. Each LED has a letter from “A” to “G” associated with it. Some also have a “DP” decimal point. To illuminate a segment you must apply </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045" y="4782429"/>
            <a:ext cx="1535765" cy="1535765"/>
          </a:xfrm>
          <a:prstGeom prst="rect">
            <a:avLst/>
          </a:prstGeom>
        </p:spPr>
      </p:pic>
    </p:spTree>
    <p:extLst>
      <p:ext uri="{BB962C8B-B14F-4D97-AF65-F5344CB8AC3E}">
        <p14:creationId xmlns:p14="http://schemas.microsoft.com/office/powerpoint/2010/main" val="467362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dirty="0"/>
              <a:t>Multisim – Seven Segment Display</a:t>
            </a:r>
          </a:p>
        </p:txBody>
      </p:sp>
      <p:sp>
        <p:nvSpPr>
          <p:cNvPr id="332803" name="Rectangle 3"/>
          <p:cNvSpPr>
            <a:spLocks noGrp="1" noChangeArrowheads="1"/>
          </p:cNvSpPr>
          <p:nvPr>
            <p:ph idx="1"/>
          </p:nvPr>
        </p:nvSpPr>
        <p:spPr>
          <a:xfrm>
            <a:off x="2214356" y="2123639"/>
            <a:ext cx="8313738" cy="1636713"/>
          </a:xfrm>
          <a:noFill/>
        </p:spPr>
        <p:txBody>
          <a:bodyPr/>
          <a:lstStyle/>
          <a:p>
            <a:pPr eaLnBrk="1" hangingPunct="1"/>
            <a:r>
              <a:rPr lang="en-US" altLang="en-US" dirty="0"/>
              <a:t>Here is how you would bias a Common Anode   7 Segment Display</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3" name="Picture 2"/>
          <p:cNvPicPr>
            <a:picLocks noChangeAspect="1"/>
          </p:cNvPicPr>
          <p:nvPr/>
        </p:nvPicPr>
        <p:blipFill>
          <a:blip r:embed="rId2"/>
          <a:stretch>
            <a:fillRect/>
          </a:stretch>
        </p:blipFill>
        <p:spPr>
          <a:xfrm>
            <a:off x="3803587" y="3378200"/>
            <a:ext cx="4582445" cy="3136900"/>
          </a:xfrm>
          <a:prstGeom prst="rect">
            <a:avLst/>
          </a:prstGeom>
        </p:spPr>
      </p:pic>
      <p:pic>
        <p:nvPicPr>
          <p:cNvPr id="6" name="Picture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091" y="5890941"/>
            <a:ext cx="430530" cy="424815"/>
          </a:xfrm>
          <a:prstGeom prst="rect">
            <a:avLst/>
          </a:prstGeom>
        </p:spPr>
      </p:pic>
    </p:spTree>
    <p:extLst>
      <p:ext uri="{BB962C8B-B14F-4D97-AF65-F5344CB8AC3E}">
        <p14:creationId xmlns:p14="http://schemas.microsoft.com/office/powerpoint/2010/main" val="1939280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dirty="0"/>
              <a:t>Multisim – Seven Segment Display</a:t>
            </a:r>
          </a:p>
        </p:txBody>
      </p:sp>
      <p:sp>
        <p:nvSpPr>
          <p:cNvPr id="332803" name="Rectangle 3"/>
          <p:cNvSpPr>
            <a:spLocks noGrp="1" noChangeArrowheads="1"/>
          </p:cNvSpPr>
          <p:nvPr>
            <p:ph idx="1"/>
          </p:nvPr>
        </p:nvSpPr>
        <p:spPr>
          <a:xfrm>
            <a:off x="2354262" y="2357301"/>
            <a:ext cx="8313738" cy="1636713"/>
          </a:xfrm>
          <a:noFill/>
        </p:spPr>
        <p:txBody>
          <a:bodyPr/>
          <a:lstStyle/>
          <a:p>
            <a:pPr eaLnBrk="1" hangingPunct="1"/>
            <a:r>
              <a:rPr lang="en-US" altLang="en-US" dirty="0"/>
              <a:t>Here is how you would bias a Common Cathode   7 Segment Display</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2" name="Picture 1"/>
          <p:cNvPicPr>
            <a:picLocks noChangeAspect="1"/>
          </p:cNvPicPr>
          <p:nvPr/>
        </p:nvPicPr>
        <p:blipFill>
          <a:blip r:embed="rId2"/>
          <a:stretch>
            <a:fillRect/>
          </a:stretch>
        </p:blipFill>
        <p:spPr>
          <a:xfrm>
            <a:off x="3658746" y="3035300"/>
            <a:ext cx="5547170" cy="3822700"/>
          </a:xfrm>
          <a:prstGeom prst="rect">
            <a:avLst/>
          </a:prstGeom>
        </p:spPr>
      </p:pic>
      <p:pic>
        <p:nvPicPr>
          <p:cNvPr id="6" name="Picture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091" y="5890941"/>
            <a:ext cx="430530" cy="424815"/>
          </a:xfrm>
          <a:prstGeom prst="rect">
            <a:avLst/>
          </a:prstGeom>
        </p:spPr>
      </p:pic>
    </p:spTree>
    <p:extLst>
      <p:ext uri="{BB962C8B-B14F-4D97-AF65-F5344CB8AC3E}">
        <p14:creationId xmlns:p14="http://schemas.microsoft.com/office/powerpoint/2010/main" val="282901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dirty="0"/>
              <a:t>Multisim – BCD with Common Anode 7 Segment Display</a:t>
            </a:r>
          </a:p>
        </p:txBody>
      </p:sp>
      <p:sp>
        <p:nvSpPr>
          <p:cNvPr id="332803" name="Rectangle 3"/>
          <p:cNvSpPr>
            <a:spLocks noGrp="1" noChangeArrowheads="1"/>
          </p:cNvSpPr>
          <p:nvPr>
            <p:ph idx="1"/>
          </p:nvPr>
        </p:nvSpPr>
        <p:spPr>
          <a:xfrm>
            <a:off x="2265717" y="1973647"/>
            <a:ext cx="8313738" cy="1636713"/>
          </a:xfrm>
          <a:noFill/>
        </p:spPr>
        <p:txBody>
          <a:bodyPr/>
          <a:lstStyle/>
          <a:p>
            <a:pPr eaLnBrk="1" hangingPunct="1"/>
            <a:r>
              <a:rPr lang="en-US" altLang="en-US" dirty="0"/>
              <a:t>Here is how you would drive a Common Anode   7 Segment Display with a 74LS47</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2" name="Picture 1"/>
          <p:cNvPicPr>
            <a:picLocks noChangeAspect="1"/>
          </p:cNvPicPr>
          <p:nvPr/>
        </p:nvPicPr>
        <p:blipFill>
          <a:blip r:embed="rId2"/>
          <a:stretch>
            <a:fillRect/>
          </a:stretch>
        </p:blipFill>
        <p:spPr>
          <a:xfrm>
            <a:off x="2856766" y="2370138"/>
            <a:ext cx="6689607" cy="4343400"/>
          </a:xfrm>
          <a:prstGeom prst="rect">
            <a:avLst/>
          </a:prstGeom>
        </p:spPr>
      </p:pic>
      <p:pic>
        <p:nvPicPr>
          <p:cNvPr id="6" name="Picture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091" y="5890941"/>
            <a:ext cx="430530" cy="424815"/>
          </a:xfrm>
          <a:prstGeom prst="rect">
            <a:avLst/>
          </a:prstGeom>
        </p:spPr>
      </p:pic>
    </p:spTree>
    <p:extLst>
      <p:ext uri="{BB962C8B-B14F-4D97-AF65-F5344CB8AC3E}">
        <p14:creationId xmlns:p14="http://schemas.microsoft.com/office/powerpoint/2010/main" val="567367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53026" y="455164"/>
            <a:ext cx="7429499" cy="1478570"/>
          </a:xfrm>
        </p:spPr>
        <p:txBody>
          <a:bodyPr/>
          <a:lstStyle/>
          <a:p>
            <a:pPr eaLnBrk="1" hangingPunct="1"/>
            <a:r>
              <a:rPr lang="en-US" altLang="en-US" dirty="0"/>
              <a:t>Multisim – BCD with Common Cathode 7 Segment Display</a:t>
            </a:r>
          </a:p>
        </p:txBody>
      </p:sp>
      <p:sp>
        <p:nvSpPr>
          <p:cNvPr id="332803" name="Rectangle 3"/>
          <p:cNvSpPr>
            <a:spLocks noGrp="1" noChangeArrowheads="1"/>
          </p:cNvSpPr>
          <p:nvPr>
            <p:ph idx="1"/>
          </p:nvPr>
        </p:nvSpPr>
        <p:spPr>
          <a:xfrm>
            <a:off x="2653328" y="2225278"/>
            <a:ext cx="8313738" cy="1636713"/>
          </a:xfrm>
          <a:noFill/>
        </p:spPr>
        <p:txBody>
          <a:bodyPr/>
          <a:lstStyle/>
          <a:p>
            <a:pPr eaLnBrk="1" hangingPunct="1"/>
            <a:r>
              <a:rPr lang="en-US" altLang="en-US" dirty="0"/>
              <a:t>Here is how you would drive a Common Cathode   7 Segment Display with a 74LS48</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2" name="Picture 1"/>
          <p:cNvPicPr>
            <a:picLocks noChangeAspect="1"/>
          </p:cNvPicPr>
          <p:nvPr/>
        </p:nvPicPr>
        <p:blipFill>
          <a:blip r:embed="rId2"/>
          <a:stretch>
            <a:fillRect/>
          </a:stretch>
        </p:blipFill>
        <p:spPr>
          <a:xfrm>
            <a:off x="2759194" y="2808364"/>
            <a:ext cx="6689607" cy="3975100"/>
          </a:xfrm>
          <a:prstGeom prst="rect">
            <a:avLst/>
          </a:prstGeom>
        </p:spPr>
      </p:pic>
      <p:pic>
        <p:nvPicPr>
          <p:cNvPr id="6" name="Picture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091" y="5890941"/>
            <a:ext cx="430530" cy="424815"/>
          </a:xfrm>
          <a:prstGeom prst="rect">
            <a:avLst/>
          </a:prstGeom>
        </p:spPr>
      </p:pic>
    </p:spTree>
    <p:extLst>
      <p:ext uri="{BB962C8B-B14F-4D97-AF65-F5344CB8AC3E}">
        <p14:creationId xmlns:p14="http://schemas.microsoft.com/office/powerpoint/2010/main" val="346466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27282" y="768794"/>
            <a:ext cx="8505825" cy="609600"/>
          </a:xfrm>
        </p:spPr>
        <p:txBody>
          <a:bodyPr/>
          <a:lstStyle/>
          <a:p>
            <a:pPr eaLnBrk="1" hangingPunct="1"/>
            <a:r>
              <a:rPr lang="en-US" altLang="en-US" dirty="0"/>
              <a:t>Use Excel to build the model</a:t>
            </a:r>
          </a:p>
        </p:txBody>
      </p:sp>
      <p:sp>
        <p:nvSpPr>
          <p:cNvPr id="332803" name="Rectangle 3"/>
          <p:cNvSpPr>
            <a:spLocks noGrp="1" noChangeArrowheads="1"/>
          </p:cNvSpPr>
          <p:nvPr>
            <p:ph idx="1"/>
          </p:nvPr>
        </p:nvSpPr>
        <p:spPr>
          <a:xfrm>
            <a:off x="2317462" y="1587500"/>
            <a:ext cx="8313738" cy="1636713"/>
          </a:xfrm>
          <a:noFill/>
        </p:spPr>
        <p:txBody>
          <a:bodyPr/>
          <a:lstStyle/>
          <a:p>
            <a:pPr eaLnBrk="1" hangingPunct="1"/>
            <a:r>
              <a:rPr lang="en-US" altLang="en-US" dirty="0"/>
              <a:t>Here are the steps to build the code for the model using Excel</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graphicFrame>
        <p:nvGraphicFramePr>
          <p:cNvPr id="2" name="Object 1"/>
          <p:cNvGraphicFramePr>
            <a:graphicFrameLocks noChangeAspect="1"/>
          </p:cNvGraphicFramePr>
          <p:nvPr>
            <p:extLst/>
          </p:nvPr>
        </p:nvGraphicFramePr>
        <p:xfrm>
          <a:off x="3173212" y="2405857"/>
          <a:ext cx="6602241" cy="4321887"/>
        </p:xfrm>
        <a:graphic>
          <a:graphicData uri="http://schemas.openxmlformats.org/presentationml/2006/ole">
            <mc:AlternateContent xmlns:mc="http://schemas.openxmlformats.org/markup-compatibility/2006">
              <mc:Choice xmlns:v="urn:schemas-microsoft-com:vml" Requires="v">
                <p:oleObj spid="_x0000_s1027" name="Worksheet" r:id="rId3" imgW="8162877" imgH="5343570" progId="Excel.Sheet.12">
                  <p:embed/>
                </p:oleObj>
              </mc:Choice>
              <mc:Fallback>
                <p:oleObj name="Worksheet" r:id="rId3" imgW="8162877" imgH="5343570" progId="Excel.Sheet.12">
                  <p:embed/>
                  <p:pic>
                    <p:nvPicPr>
                      <p:cNvPr id="2" name="Object 1"/>
                      <p:cNvPicPr/>
                      <p:nvPr/>
                    </p:nvPicPr>
                    <p:blipFill>
                      <a:blip r:embed="rId4"/>
                      <a:stretch>
                        <a:fillRect/>
                      </a:stretch>
                    </p:blipFill>
                    <p:spPr>
                      <a:xfrm>
                        <a:off x="3173212" y="2405857"/>
                        <a:ext cx="6602241" cy="4321887"/>
                      </a:xfrm>
                      <a:prstGeom prst="rect">
                        <a:avLst/>
                      </a:prstGeom>
                    </p:spPr>
                  </p:pic>
                </p:oleObj>
              </mc:Fallback>
            </mc:AlternateContent>
          </a:graphicData>
        </a:graphic>
      </p:graphicFrame>
      <p:pic>
        <p:nvPicPr>
          <p:cNvPr id="3" name="Picture 2">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9488" y="5888736"/>
            <a:ext cx="429768" cy="429768"/>
          </a:xfrm>
          <a:prstGeom prst="rect">
            <a:avLst/>
          </a:prstGeom>
        </p:spPr>
      </p:pic>
      <p:pic>
        <p:nvPicPr>
          <p:cNvPr id="4" name="Picture 3">
            <a:hlinkClick r:id="rId7" action="ppaction://hlinkfi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7281" y="5888736"/>
            <a:ext cx="429768" cy="429768"/>
          </a:xfrm>
          <a:prstGeom prst="rect">
            <a:avLst/>
          </a:prstGeom>
        </p:spPr>
      </p:pic>
    </p:spTree>
    <p:extLst>
      <p:ext uri="{BB962C8B-B14F-4D97-AF65-F5344CB8AC3E}">
        <p14:creationId xmlns:p14="http://schemas.microsoft.com/office/powerpoint/2010/main" val="3623083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32994" y="392789"/>
            <a:ext cx="7429499" cy="1478570"/>
          </a:xfrm>
        </p:spPr>
        <p:txBody>
          <a:bodyPr/>
          <a:lstStyle/>
          <a:p>
            <a:pPr eaLnBrk="1" hangingPunct="1"/>
            <a:r>
              <a:rPr lang="en-US" altLang="en-US" dirty="0"/>
              <a:t>Now build the model</a:t>
            </a:r>
          </a:p>
        </p:txBody>
      </p:sp>
      <p:sp>
        <p:nvSpPr>
          <p:cNvPr id="332803" name="Rectangle 3"/>
          <p:cNvSpPr>
            <a:spLocks noGrp="1" noChangeArrowheads="1"/>
          </p:cNvSpPr>
          <p:nvPr>
            <p:ph idx="1"/>
          </p:nvPr>
        </p:nvSpPr>
        <p:spPr>
          <a:xfrm>
            <a:off x="2532993" y="1792288"/>
            <a:ext cx="8313738" cy="1636713"/>
          </a:xfrm>
          <a:noFill/>
        </p:spPr>
        <p:txBody>
          <a:bodyPr>
            <a:normAutofit/>
          </a:bodyPr>
          <a:lstStyle/>
          <a:p>
            <a:pPr eaLnBrk="1" hangingPunct="1"/>
            <a:r>
              <a:rPr lang="en-US" altLang="en-US" dirty="0"/>
              <a:t>Launch the Component Wizard in Multisim</a:t>
            </a:r>
          </a:p>
          <a:p>
            <a:pPr eaLnBrk="1" hangingPunct="1"/>
            <a:r>
              <a:rPr lang="en-US" altLang="en-US" dirty="0"/>
              <a:t>Name your component and describe its function</a:t>
            </a:r>
          </a:p>
          <a:p>
            <a:pPr eaLnBrk="1" hangingPunct="1"/>
            <a:r>
              <a:rPr lang="en-US" altLang="en-US" dirty="0"/>
              <a:t>It should be a “Simulation only”, Digital model</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5" name="Picture 4"/>
          <p:cNvPicPr>
            <a:picLocks noChangeAspect="1"/>
          </p:cNvPicPr>
          <p:nvPr/>
        </p:nvPicPr>
        <p:blipFill>
          <a:blip r:embed="rId2"/>
          <a:stretch>
            <a:fillRect/>
          </a:stretch>
        </p:blipFill>
        <p:spPr>
          <a:xfrm>
            <a:off x="4842067" y="3429000"/>
            <a:ext cx="3387267" cy="3429000"/>
          </a:xfrm>
          <a:prstGeom prst="rect">
            <a:avLst/>
          </a:prstGeom>
        </p:spPr>
      </p:pic>
    </p:spTree>
    <p:extLst>
      <p:ext uri="{BB962C8B-B14F-4D97-AF65-F5344CB8AC3E}">
        <p14:creationId xmlns:p14="http://schemas.microsoft.com/office/powerpoint/2010/main" val="1493917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2803">
                                            <p:txEl>
                                              <p:pRg st="1" end="1"/>
                                            </p:txEl>
                                          </p:spTgt>
                                        </p:tgtEl>
                                        <p:attrNameLst>
                                          <p:attrName>style.visibility</p:attrName>
                                        </p:attrNameLst>
                                      </p:cBhvr>
                                      <p:to>
                                        <p:strVal val="visible"/>
                                      </p:to>
                                    </p:set>
                                    <p:anim calcmode="lin" valueType="num">
                                      <p:cBhvr additive="base">
                                        <p:cTn id="13"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2803">
                                            <p:txEl>
                                              <p:pRg st="2" end="2"/>
                                            </p:txEl>
                                          </p:spTgt>
                                        </p:tgtEl>
                                        <p:attrNameLst>
                                          <p:attrName>style.visibility</p:attrName>
                                        </p:attrNameLst>
                                      </p:cBhvr>
                                      <p:to>
                                        <p:strVal val="visible"/>
                                      </p:to>
                                    </p:set>
                                    <p:anim calcmode="lin" valueType="num">
                                      <p:cBhvr additive="base">
                                        <p:cTn id="19" dur="500" fill="hold"/>
                                        <p:tgtEl>
                                          <p:spTgt spid="332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28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612944" y="201004"/>
            <a:ext cx="7429499" cy="1478570"/>
          </a:xfrm>
        </p:spPr>
        <p:txBody>
          <a:bodyPr/>
          <a:lstStyle/>
          <a:p>
            <a:pPr eaLnBrk="1" hangingPunct="1"/>
            <a:r>
              <a:rPr lang="en-US" altLang="en-US" dirty="0"/>
              <a:t>Now build the model</a:t>
            </a:r>
          </a:p>
        </p:txBody>
      </p:sp>
      <p:sp>
        <p:nvSpPr>
          <p:cNvPr id="332803" name="Rectangle 3"/>
          <p:cNvSpPr>
            <a:spLocks noGrp="1" noChangeArrowheads="1"/>
          </p:cNvSpPr>
          <p:nvPr>
            <p:ph idx="1"/>
          </p:nvPr>
        </p:nvSpPr>
        <p:spPr>
          <a:xfrm>
            <a:off x="2444093" y="1679575"/>
            <a:ext cx="8313738" cy="1636713"/>
          </a:xfrm>
          <a:noFill/>
        </p:spPr>
        <p:txBody>
          <a:bodyPr/>
          <a:lstStyle/>
          <a:p>
            <a:pPr eaLnBrk="1" hangingPunct="1"/>
            <a:r>
              <a:rPr lang="en-US" altLang="en-US" dirty="0"/>
              <a:t>It only has 9 pins: 4 inputs and 5 outputs</a:t>
            </a:r>
          </a:p>
          <a:p>
            <a:pPr eaLnBrk="1" hangingPunct="1"/>
            <a:r>
              <a:rPr lang="en-US" altLang="en-US" dirty="0"/>
              <a:t>Will need to adjust the symbol to put the inputs on the left and outputs on the right</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6" name="Picture 5"/>
          <p:cNvPicPr>
            <a:picLocks noChangeAspect="1"/>
          </p:cNvPicPr>
          <p:nvPr/>
        </p:nvPicPr>
        <p:blipFill>
          <a:blip r:embed="rId2"/>
          <a:stretch>
            <a:fillRect/>
          </a:stretch>
        </p:blipFill>
        <p:spPr>
          <a:xfrm>
            <a:off x="2814301" y="3349333"/>
            <a:ext cx="3387268" cy="3429000"/>
          </a:xfrm>
          <a:prstGeom prst="rect">
            <a:avLst/>
          </a:prstGeom>
        </p:spPr>
      </p:pic>
      <p:pic>
        <p:nvPicPr>
          <p:cNvPr id="7" name="Picture 6"/>
          <p:cNvPicPr>
            <a:picLocks noChangeAspect="1"/>
          </p:cNvPicPr>
          <p:nvPr/>
        </p:nvPicPr>
        <p:blipFill>
          <a:blip r:embed="rId3"/>
          <a:stretch>
            <a:fillRect/>
          </a:stretch>
        </p:blipFill>
        <p:spPr>
          <a:xfrm>
            <a:off x="6094810" y="3349333"/>
            <a:ext cx="3394223" cy="3429000"/>
          </a:xfrm>
          <a:prstGeom prst="rect">
            <a:avLst/>
          </a:prstGeom>
        </p:spPr>
      </p:pic>
    </p:spTree>
    <p:extLst>
      <p:ext uri="{BB962C8B-B14F-4D97-AF65-F5344CB8AC3E}">
        <p14:creationId xmlns:p14="http://schemas.microsoft.com/office/powerpoint/2010/main" val="181802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2803">
                                            <p:txEl>
                                              <p:pRg st="1" end="1"/>
                                            </p:txEl>
                                          </p:spTgt>
                                        </p:tgtEl>
                                        <p:attrNameLst>
                                          <p:attrName>style.visibility</p:attrName>
                                        </p:attrNameLst>
                                      </p:cBhvr>
                                      <p:to>
                                        <p:strVal val="visible"/>
                                      </p:to>
                                    </p:set>
                                    <p:anim calcmode="lin" valueType="num">
                                      <p:cBhvr additive="base">
                                        <p:cTn id="13"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Boolean theorems</a:t>
            </a:r>
            <a:br>
              <a:rPr lang="en-US" dirty="0"/>
            </a:br>
            <a:r>
              <a:rPr lang="en-US" dirty="0"/>
              <a:t>Review</a:t>
            </a:r>
            <a:br>
              <a:rPr lang="en-US" dirty="0"/>
            </a:br>
            <a:r>
              <a:rPr lang="en-US" dirty="0"/>
              <a:t>proof 3</a:t>
            </a:r>
          </a:p>
        </p:txBody>
      </p:sp>
      <p:pic>
        <p:nvPicPr>
          <p:cNvPr id="7" name="Content Placeholder 6">
            <a:extLst>
              <a:ext uri="{FF2B5EF4-FFF2-40B4-BE49-F238E27FC236}">
                <a16:creationId xmlns:a16="http://schemas.microsoft.com/office/drawing/2014/main" id="{7F937600-4A7E-47AD-8494-3847AD68E3AA}"/>
              </a:ext>
            </a:extLst>
          </p:cNvPr>
          <p:cNvPicPr>
            <a:picLocks noGrp="1" noChangeAspect="1"/>
          </p:cNvPicPr>
          <p:nvPr>
            <p:ph idx="1"/>
          </p:nvPr>
        </p:nvPicPr>
        <p:blipFill>
          <a:blip r:embed="rId2"/>
          <a:stretch>
            <a:fillRect/>
          </a:stretch>
        </p:blipFill>
        <p:spPr>
          <a:xfrm>
            <a:off x="3613567" y="2640521"/>
            <a:ext cx="4962484" cy="3238069"/>
          </a:xfrm>
          <a:prstGeom prst="rect">
            <a:avLst/>
          </a:prstGeom>
        </p:spPr>
      </p:pic>
    </p:spTree>
    <p:extLst>
      <p:ext uri="{BB962C8B-B14F-4D97-AF65-F5344CB8AC3E}">
        <p14:creationId xmlns:p14="http://schemas.microsoft.com/office/powerpoint/2010/main" val="3270442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495659" y="540450"/>
            <a:ext cx="7429499" cy="1478570"/>
          </a:xfrm>
        </p:spPr>
        <p:txBody>
          <a:bodyPr/>
          <a:lstStyle/>
          <a:p>
            <a:pPr eaLnBrk="1" hangingPunct="1"/>
            <a:r>
              <a:rPr lang="en-US" altLang="en-US" dirty="0"/>
              <a:t>Now build the model</a:t>
            </a:r>
          </a:p>
        </p:txBody>
      </p:sp>
      <p:sp>
        <p:nvSpPr>
          <p:cNvPr id="332803" name="Rectangle 3"/>
          <p:cNvSpPr>
            <a:spLocks noGrp="1" noChangeArrowheads="1"/>
          </p:cNvSpPr>
          <p:nvPr>
            <p:ph idx="1"/>
          </p:nvPr>
        </p:nvSpPr>
        <p:spPr>
          <a:xfrm>
            <a:off x="2053539" y="1689868"/>
            <a:ext cx="8313738" cy="1636713"/>
          </a:xfrm>
          <a:noFill/>
        </p:spPr>
        <p:txBody>
          <a:bodyPr/>
          <a:lstStyle/>
          <a:p>
            <a:pPr eaLnBrk="1" hangingPunct="1"/>
            <a:r>
              <a:rPr lang="en-US" altLang="en-US" dirty="0"/>
              <a:t>Modify the symbol with the Symbol Editor</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5" name="Picture 4"/>
          <p:cNvPicPr>
            <a:picLocks noChangeAspect="1"/>
          </p:cNvPicPr>
          <p:nvPr/>
        </p:nvPicPr>
        <p:blipFill>
          <a:blip r:embed="rId2"/>
          <a:stretch>
            <a:fillRect/>
          </a:stretch>
        </p:blipFill>
        <p:spPr>
          <a:xfrm>
            <a:off x="1822341" y="2348174"/>
            <a:ext cx="8544936" cy="4509827"/>
          </a:xfrm>
          <a:prstGeom prst="rect">
            <a:avLst/>
          </a:prstGeom>
        </p:spPr>
      </p:pic>
    </p:spTree>
    <p:extLst>
      <p:ext uri="{BB962C8B-B14F-4D97-AF65-F5344CB8AC3E}">
        <p14:creationId xmlns:p14="http://schemas.microsoft.com/office/powerpoint/2010/main" val="3819992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707542" y="282187"/>
            <a:ext cx="7429499" cy="1478570"/>
          </a:xfrm>
        </p:spPr>
        <p:txBody>
          <a:bodyPr/>
          <a:lstStyle/>
          <a:p>
            <a:pPr eaLnBrk="1" hangingPunct="1"/>
            <a:r>
              <a:rPr lang="en-US" altLang="en-US" dirty="0"/>
              <a:t>Now build the model</a:t>
            </a:r>
          </a:p>
        </p:txBody>
      </p:sp>
      <p:sp>
        <p:nvSpPr>
          <p:cNvPr id="332803" name="Rectangle 3"/>
          <p:cNvSpPr>
            <a:spLocks noGrp="1" noChangeArrowheads="1"/>
          </p:cNvSpPr>
          <p:nvPr>
            <p:ph idx="1"/>
          </p:nvPr>
        </p:nvSpPr>
        <p:spPr>
          <a:xfrm>
            <a:off x="2549197" y="2097089"/>
            <a:ext cx="8313738" cy="1636713"/>
          </a:xfrm>
          <a:noFill/>
        </p:spPr>
        <p:txBody>
          <a:bodyPr/>
          <a:lstStyle/>
          <a:p>
            <a:pPr eaLnBrk="1" hangingPunct="1"/>
            <a:r>
              <a:rPr lang="en-US" altLang="en-US" dirty="0"/>
              <a:t>Define the inputs as inputs and outputs as outputs</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5" name="Picture 4"/>
          <p:cNvPicPr>
            <a:picLocks noChangeAspect="1"/>
          </p:cNvPicPr>
          <p:nvPr/>
        </p:nvPicPr>
        <p:blipFill>
          <a:blip r:embed="rId2"/>
          <a:stretch>
            <a:fillRect/>
          </a:stretch>
        </p:blipFill>
        <p:spPr>
          <a:xfrm>
            <a:off x="2707541" y="3429000"/>
            <a:ext cx="3387268" cy="3429000"/>
          </a:xfrm>
          <a:prstGeom prst="rect">
            <a:avLst/>
          </a:prstGeom>
        </p:spPr>
      </p:pic>
      <p:pic>
        <p:nvPicPr>
          <p:cNvPr id="6" name="Picture 5"/>
          <p:cNvPicPr>
            <a:picLocks noChangeAspect="1"/>
          </p:cNvPicPr>
          <p:nvPr/>
        </p:nvPicPr>
        <p:blipFill>
          <a:blip r:embed="rId3"/>
          <a:stretch>
            <a:fillRect/>
          </a:stretch>
        </p:blipFill>
        <p:spPr>
          <a:xfrm>
            <a:off x="6094809" y="3429000"/>
            <a:ext cx="3387268" cy="3429000"/>
          </a:xfrm>
          <a:prstGeom prst="rect">
            <a:avLst/>
          </a:prstGeom>
        </p:spPr>
      </p:pic>
    </p:spTree>
    <p:extLst>
      <p:ext uri="{BB962C8B-B14F-4D97-AF65-F5344CB8AC3E}">
        <p14:creationId xmlns:p14="http://schemas.microsoft.com/office/powerpoint/2010/main" val="1441766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488209" y="-15974"/>
            <a:ext cx="7429499" cy="1478570"/>
          </a:xfrm>
        </p:spPr>
        <p:txBody>
          <a:bodyPr/>
          <a:lstStyle/>
          <a:p>
            <a:pPr eaLnBrk="1" hangingPunct="1"/>
            <a:r>
              <a:rPr lang="en-US" altLang="en-US" dirty="0"/>
              <a:t>Now build the model</a:t>
            </a:r>
          </a:p>
        </p:txBody>
      </p:sp>
      <p:sp>
        <p:nvSpPr>
          <p:cNvPr id="332803" name="Rectangle 3"/>
          <p:cNvSpPr>
            <a:spLocks noGrp="1" noChangeArrowheads="1"/>
          </p:cNvSpPr>
          <p:nvPr>
            <p:ph idx="1"/>
          </p:nvPr>
        </p:nvSpPr>
        <p:spPr>
          <a:xfrm>
            <a:off x="2348286" y="1048260"/>
            <a:ext cx="8313738" cy="1636713"/>
          </a:xfrm>
          <a:noFill/>
        </p:spPr>
        <p:txBody>
          <a:bodyPr>
            <a:normAutofit fontScale="92500"/>
          </a:bodyPr>
          <a:lstStyle/>
          <a:p>
            <a:pPr eaLnBrk="1" hangingPunct="1"/>
            <a:r>
              <a:rPr lang="en-US" altLang="en-US" dirty="0"/>
              <a:t>Insert the model for the part. </a:t>
            </a:r>
          </a:p>
          <a:p>
            <a:pPr eaLnBrk="1" hangingPunct="1"/>
            <a:r>
              <a:rPr lang="en-US" altLang="en-US" dirty="0"/>
              <a:t>To do this it is good to create a text file and pull everything together</a:t>
            </a:r>
          </a:p>
          <a:p>
            <a:pPr eaLnBrk="1" hangingPunct="1"/>
            <a:r>
              <a:rPr lang="en-US" altLang="en-US" dirty="0"/>
              <a:t>For more info: </a:t>
            </a:r>
            <a:r>
              <a:rPr lang="en-US" altLang="en-US" sz="1400" dirty="0">
                <a:hlinkClick r:id="rId2"/>
              </a:rPr>
              <a:t>http://forums.ni.com/ni/attachments/ni/370/6606/1/d_chip.pdf</a:t>
            </a:r>
            <a:endParaRPr lang="en-US" altLang="en-US" sz="1400" dirty="0"/>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5" name="Picture 4"/>
          <p:cNvPicPr>
            <a:picLocks noChangeAspect="1"/>
          </p:cNvPicPr>
          <p:nvPr/>
        </p:nvPicPr>
        <p:blipFill>
          <a:blip r:embed="rId3"/>
          <a:stretch>
            <a:fillRect/>
          </a:stretch>
        </p:blipFill>
        <p:spPr>
          <a:xfrm>
            <a:off x="2044700" y="2909887"/>
            <a:ext cx="3387268" cy="3429000"/>
          </a:xfrm>
          <a:prstGeom prst="rect">
            <a:avLst/>
          </a:prstGeom>
        </p:spPr>
      </p:pic>
      <p:pic>
        <p:nvPicPr>
          <p:cNvPr id="2" name="Picture 1"/>
          <p:cNvPicPr>
            <a:picLocks noChangeAspect="1"/>
          </p:cNvPicPr>
          <p:nvPr/>
        </p:nvPicPr>
        <p:blipFill>
          <a:blip r:embed="rId4"/>
          <a:stretch>
            <a:fillRect/>
          </a:stretch>
        </p:blipFill>
        <p:spPr>
          <a:xfrm>
            <a:off x="5492874" y="2916488"/>
            <a:ext cx="3013105" cy="3422399"/>
          </a:xfrm>
          <a:prstGeom prst="rect">
            <a:avLst/>
          </a:prstGeom>
        </p:spPr>
      </p:pic>
      <p:sp>
        <p:nvSpPr>
          <p:cNvPr id="6" name="TextBox 5"/>
          <p:cNvSpPr txBox="1"/>
          <p:nvPr/>
        </p:nvSpPr>
        <p:spPr>
          <a:xfrm>
            <a:off x="8629135" y="2916488"/>
            <a:ext cx="1260390" cy="1200329"/>
          </a:xfrm>
          <a:prstGeom prst="rect">
            <a:avLst/>
          </a:prstGeom>
          <a:solidFill>
            <a:srgbClr val="CCFFCC"/>
          </a:solidFill>
          <a:ln>
            <a:solidFill>
              <a:srgbClr val="0000CC"/>
            </a:solidFill>
          </a:ln>
        </p:spPr>
        <p:txBody>
          <a:bodyPr wrap="square" rtlCol="0">
            <a:spAutoFit/>
          </a:bodyPr>
          <a:lstStyle/>
          <a:p>
            <a:pPr defTabSz="457200"/>
            <a:r>
              <a:rPr lang="en-US" sz="1200" dirty="0">
                <a:solidFill>
                  <a:prstClr val="white"/>
                </a:solidFill>
                <a:latin typeface="Tw Cen MT" panose="020B0602020104020603"/>
              </a:rPr>
              <a:t>This is a digital part so it should have this sort of header because you are using a truth table. </a:t>
            </a:r>
          </a:p>
        </p:txBody>
      </p:sp>
      <p:sp>
        <p:nvSpPr>
          <p:cNvPr id="7" name="Rectangle 6"/>
          <p:cNvSpPr/>
          <p:nvPr/>
        </p:nvSpPr>
        <p:spPr bwMode="auto">
          <a:xfrm>
            <a:off x="6680886" y="3352801"/>
            <a:ext cx="453082" cy="148281"/>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prstClr val="white"/>
              </a:solidFill>
              <a:latin typeface="Times New Roman" pitchFamily="18" charset="0"/>
              <a:cs typeface="Arial" pitchFamily="34" charset="0"/>
            </a:endParaRPr>
          </a:p>
        </p:txBody>
      </p:sp>
      <p:cxnSp>
        <p:nvCxnSpPr>
          <p:cNvPr id="9" name="Curved Connector 8"/>
          <p:cNvCxnSpPr>
            <a:stCxn id="6" idx="0"/>
            <a:endCxn id="7" idx="0"/>
          </p:cNvCxnSpPr>
          <p:nvPr/>
        </p:nvCxnSpPr>
        <p:spPr bwMode="auto">
          <a:xfrm rot="16200000" flipH="1" flipV="1">
            <a:off x="7865223" y="1958692"/>
            <a:ext cx="436313" cy="2351903"/>
          </a:xfrm>
          <a:prstGeom prst="curvedConnector3">
            <a:avLst>
              <a:gd name="adj1" fmla="val -25961"/>
            </a:avLst>
          </a:prstGeom>
          <a:noFill/>
          <a:ln w="9525" cap="flat" cmpd="sng" algn="ctr">
            <a:solidFill>
              <a:srgbClr val="0000CC"/>
            </a:solidFill>
            <a:prstDash val="solid"/>
            <a:round/>
            <a:headEnd type="none" w="med" len="med"/>
            <a:tailEnd type="triangle"/>
          </a:ln>
          <a:effectLst/>
        </p:spPr>
      </p:cxnSp>
      <p:sp>
        <p:nvSpPr>
          <p:cNvPr id="16" name="TextBox 15"/>
          <p:cNvSpPr txBox="1"/>
          <p:nvPr/>
        </p:nvSpPr>
        <p:spPr>
          <a:xfrm>
            <a:off x="8629135" y="4207855"/>
            <a:ext cx="1260390" cy="646331"/>
          </a:xfrm>
          <a:prstGeom prst="rect">
            <a:avLst/>
          </a:prstGeom>
          <a:solidFill>
            <a:srgbClr val="CCFFCC"/>
          </a:solidFill>
          <a:ln>
            <a:solidFill>
              <a:srgbClr val="0000CC"/>
            </a:solidFill>
          </a:ln>
        </p:spPr>
        <p:txBody>
          <a:bodyPr wrap="square" rtlCol="0">
            <a:spAutoFit/>
          </a:bodyPr>
          <a:lstStyle/>
          <a:p>
            <a:pPr defTabSz="457200"/>
            <a:r>
              <a:rPr lang="en-US" sz="1200" dirty="0">
                <a:solidFill>
                  <a:prstClr val="white"/>
                </a:solidFill>
                <a:latin typeface="Tw Cen MT" panose="020B0602020104020603"/>
              </a:rPr>
              <a:t>Everything else based on the spreadsheet</a:t>
            </a:r>
          </a:p>
        </p:txBody>
      </p:sp>
      <p:sp>
        <p:nvSpPr>
          <p:cNvPr id="13" name="Right Brace 12"/>
          <p:cNvSpPr/>
          <p:nvPr/>
        </p:nvSpPr>
        <p:spPr bwMode="auto">
          <a:xfrm>
            <a:off x="7306962" y="3871785"/>
            <a:ext cx="189470" cy="2051221"/>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prstClr val="white"/>
              </a:solidFill>
              <a:latin typeface="Times New Roman" pitchFamily="18" charset="0"/>
              <a:cs typeface="Arial" pitchFamily="34" charset="0"/>
            </a:endParaRPr>
          </a:p>
        </p:txBody>
      </p:sp>
      <p:cxnSp>
        <p:nvCxnSpPr>
          <p:cNvPr id="18" name="Curved Connector 17"/>
          <p:cNvCxnSpPr>
            <a:stCxn id="16" idx="1"/>
          </p:cNvCxnSpPr>
          <p:nvPr/>
        </p:nvCxnSpPr>
        <p:spPr bwMode="auto">
          <a:xfrm rot="10800000" flipV="1">
            <a:off x="7496431" y="4531020"/>
            <a:ext cx="1132704" cy="366374"/>
          </a:xfrm>
          <a:prstGeom prst="curvedConnector3">
            <a:avLst>
              <a:gd name="adj1" fmla="val 50000"/>
            </a:avLst>
          </a:prstGeom>
          <a:noFill/>
          <a:ln w="9525" cap="flat" cmpd="sng" algn="ctr">
            <a:solidFill>
              <a:srgbClr val="0000CC"/>
            </a:solidFill>
            <a:prstDash val="solid"/>
            <a:round/>
            <a:headEnd type="none" w="med" len="med"/>
            <a:tailEnd type="triangle"/>
          </a:ln>
          <a:effectLst/>
        </p:spPr>
      </p:cxnSp>
      <p:pic>
        <p:nvPicPr>
          <p:cNvPr id="3" name="Picture 2">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2032" y="5888734"/>
            <a:ext cx="429768" cy="429768"/>
          </a:xfrm>
          <a:prstGeom prst="rect">
            <a:avLst/>
          </a:prstGeom>
        </p:spPr>
      </p:pic>
    </p:spTree>
    <p:extLst>
      <p:ext uri="{BB962C8B-B14F-4D97-AF65-F5344CB8AC3E}">
        <p14:creationId xmlns:p14="http://schemas.microsoft.com/office/powerpoint/2010/main" val="979178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2803">
                                            <p:txEl>
                                              <p:pRg st="1" end="1"/>
                                            </p:txEl>
                                          </p:spTgt>
                                        </p:tgtEl>
                                        <p:attrNameLst>
                                          <p:attrName>style.visibility</p:attrName>
                                        </p:attrNameLst>
                                      </p:cBhvr>
                                      <p:to>
                                        <p:strVal val="visible"/>
                                      </p:to>
                                    </p:set>
                                    <p:anim calcmode="lin" valueType="num">
                                      <p:cBhvr additive="base">
                                        <p:cTn id="13"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2803">
                                            <p:txEl>
                                              <p:pRg st="2" end="2"/>
                                            </p:txEl>
                                          </p:spTgt>
                                        </p:tgtEl>
                                        <p:attrNameLst>
                                          <p:attrName>style.visibility</p:attrName>
                                        </p:attrNameLst>
                                      </p:cBhvr>
                                      <p:to>
                                        <p:strVal val="visible"/>
                                      </p:to>
                                    </p:set>
                                    <p:anim calcmode="lin" valueType="num">
                                      <p:cBhvr additive="base">
                                        <p:cTn id="19" dur="500" fill="hold"/>
                                        <p:tgtEl>
                                          <p:spTgt spid="332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28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369551" y="334739"/>
            <a:ext cx="7429499" cy="1478570"/>
          </a:xfrm>
        </p:spPr>
        <p:txBody>
          <a:bodyPr/>
          <a:lstStyle/>
          <a:p>
            <a:pPr eaLnBrk="1" hangingPunct="1"/>
            <a:r>
              <a:rPr lang="en-US" altLang="en-US" dirty="0"/>
              <a:t>Now build the model</a:t>
            </a:r>
          </a:p>
        </p:txBody>
      </p:sp>
      <p:sp>
        <p:nvSpPr>
          <p:cNvPr id="332803" name="Rectangle 3"/>
          <p:cNvSpPr>
            <a:spLocks noGrp="1" noChangeArrowheads="1"/>
          </p:cNvSpPr>
          <p:nvPr>
            <p:ph idx="1"/>
          </p:nvPr>
        </p:nvSpPr>
        <p:spPr>
          <a:xfrm>
            <a:off x="2236787" y="1546380"/>
            <a:ext cx="8313738" cy="1636713"/>
          </a:xfrm>
          <a:noFill/>
        </p:spPr>
        <p:txBody>
          <a:bodyPr>
            <a:normAutofit fontScale="92500" lnSpcReduction="20000"/>
          </a:bodyPr>
          <a:lstStyle/>
          <a:p>
            <a:pPr eaLnBrk="1" hangingPunct="1"/>
            <a:r>
              <a:rPr lang="en-US" altLang="en-US" dirty="0"/>
              <a:t>Step 5 is the real simulation model</a:t>
            </a:r>
          </a:p>
          <a:p>
            <a:pPr eaLnBrk="1" hangingPunct="1"/>
            <a:r>
              <a:rPr lang="en-US" altLang="en-US" dirty="0"/>
              <a:t>Also need to connect the simulation model to the symbol pins. In our case we don’t need to do anything because model and symbol pins align.</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714" y="2893706"/>
            <a:ext cx="3387268" cy="3429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257" y="2893706"/>
            <a:ext cx="3387268" cy="3429000"/>
          </a:xfrm>
          <a:prstGeom prst="rect">
            <a:avLst/>
          </a:prstGeom>
        </p:spPr>
      </p:pic>
    </p:spTree>
    <p:extLst>
      <p:ext uri="{BB962C8B-B14F-4D97-AF65-F5344CB8AC3E}">
        <p14:creationId xmlns:p14="http://schemas.microsoft.com/office/powerpoint/2010/main" val="123254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2803">
                                            <p:txEl>
                                              <p:pRg st="1" end="1"/>
                                            </p:txEl>
                                          </p:spTgt>
                                        </p:tgtEl>
                                        <p:attrNameLst>
                                          <p:attrName>style.visibility</p:attrName>
                                        </p:attrNameLst>
                                      </p:cBhvr>
                                      <p:to>
                                        <p:strVal val="visible"/>
                                      </p:to>
                                    </p:set>
                                    <p:anim calcmode="lin" valueType="num">
                                      <p:cBhvr additive="base">
                                        <p:cTn id="13"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82863" y="188446"/>
            <a:ext cx="7429499" cy="1478570"/>
          </a:xfrm>
        </p:spPr>
        <p:txBody>
          <a:bodyPr/>
          <a:lstStyle/>
          <a:p>
            <a:pPr eaLnBrk="1" hangingPunct="1"/>
            <a:r>
              <a:rPr lang="en-US" altLang="en-US" dirty="0"/>
              <a:t>Now build the model</a:t>
            </a:r>
          </a:p>
        </p:txBody>
      </p:sp>
      <p:sp>
        <p:nvSpPr>
          <p:cNvPr id="332803" name="Rectangle 3"/>
          <p:cNvSpPr>
            <a:spLocks noGrp="1" noChangeArrowheads="1"/>
          </p:cNvSpPr>
          <p:nvPr>
            <p:ph idx="1"/>
          </p:nvPr>
        </p:nvSpPr>
        <p:spPr>
          <a:xfrm>
            <a:off x="2427236" y="1056677"/>
            <a:ext cx="8313738" cy="1636713"/>
          </a:xfrm>
          <a:noFill/>
        </p:spPr>
        <p:txBody>
          <a:bodyPr/>
          <a:lstStyle/>
          <a:p>
            <a:pPr eaLnBrk="1" hangingPunct="1"/>
            <a:r>
              <a:rPr lang="en-US" altLang="en-US" dirty="0"/>
              <a:t>Final step is to save it in the library</a:t>
            </a:r>
          </a:p>
          <a:p>
            <a:pPr eaLnBrk="1" hangingPunct="1"/>
            <a:r>
              <a:rPr lang="en-US" altLang="en-US" dirty="0"/>
              <a:t>Afterwards we can find the part in the User Database.</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5" name="Picture 4"/>
          <p:cNvPicPr>
            <a:picLocks noChangeAspect="1"/>
          </p:cNvPicPr>
          <p:nvPr/>
        </p:nvPicPr>
        <p:blipFill>
          <a:blip r:embed="rId2"/>
          <a:stretch>
            <a:fillRect/>
          </a:stretch>
        </p:blipFill>
        <p:spPr>
          <a:xfrm>
            <a:off x="2006644" y="2914287"/>
            <a:ext cx="4290969" cy="2792069"/>
          </a:xfrm>
          <a:prstGeom prst="rect">
            <a:avLst/>
          </a:prstGeom>
        </p:spPr>
      </p:pic>
      <p:pic>
        <p:nvPicPr>
          <p:cNvPr id="7" name="Picture 6"/>
          <p:cNvPicPr>
            <a:picLocks noChangeAspect="1"/>
          </p:cNvPicPr>
          <p:nvPr/>
        </p:nvPicPr>
        <p:blipFill>
          <a:blip r:embed="rId3"/>
          <a:stretch>
            <a:fillRect/>
          </a:stretch>
        </p:blipFill>
        <p:spPr>
          <a:xfrm>
            <a:off x="2125364" y="5053365"/>
            <a:ext cx="1857459" cy="971456"/>
          </a:xfrm>
          <a:prstGeom prst="rect">
            <a:avLst/>
          </a:prstGeom>
        </p:spPr>
      </p:pic>
      <p:pic>
        <p:nvPicPr>
          <p:cNvPr id="2" name="Picture 1"/>
          <p:cNvPicPr>
            <a:picLocks noChangeAspect="1"/>
          </p:cNvPicPr>
          <p:nvPr/>
        </p:nvPicPr>
        <p:blipFill>
          <a:blip r:embed="rId4"/>
          <a:stretch>
            <a:fillRect/>
          </a:stretch>
        </p:blipFill>
        <p:spPr>
          <a:xfrm>
            <a:off x="6201570" y="2277355"/>
            <a:ext cx="4290969" cy="3429000"/>
          </a:xfrm>
          <a:prstGeom prst="rect">
            <a:avLst/>
          </a:prstGeom>
        </p:spPr>
      </p:pic>
    </p:spTree>
    <p:extLst>
      <p:ext uri="{BB962C8B-B14F-4D97-AF65-F5344CB8AC3E}">
        <p14:creationId xmlns:p14="http://schemas.microsoft.com/office/powerpoint/2010/main" val="30836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2803">
                                            <p:txEl>
                                              <p:pRg st="1" end="1"/>
                                            </p:txEl>
                                          </p:spTgt>
                                        </p:tgtEl>
                                        <p:attrNameLst>
                                          <p:attrName>style.visibility</p:attrName>
                                        </p:attrNameLst>
                                      </p:cBhvr>
                                      <p:to>
                                        <p:strVal val="visible"/>
                                      </p:to>
                                    </p:set>
                                    <p:anim calcmode="lin" valueType="num">
                                      <p:cBhvr additive="base">
                                        <p:cTn id="13"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429622" y="201004"/>
            <a:ext cx="7429499" cy="1478570"/>
          </a:xfrm>
        </p:spPr>
        <p:txBody>
          <a:bodyPr/>
          <a:lstStyle/>
          <a:p>
            <a:pPr eaLnBrk="1" hangingPunct="1"/>
            <a:r>
              <a:rPr lang="en-US" altLang="en-US" dirty="0"/>
              <a:t>Now we can test the model</a:t>
            </a:r>
          </a:p>
        </p:txBody>
      </p:sp>
      <p:sp>
        <p:nvSpPr>
          <p:cNvPr id="332803" name="Rectangle 3"/>
          <p:cNvSpPr>
            <a:spLocks noGrp="1" noChangeArrowheads="1"/>
          </p:cNvSpPr>
          <p:nvPr>
            <p:ph idx="1"/>
          </p:nvPr>
        </p:nvSpPr>
        <p:spPr>
          <a:xfrm>
            <a:off x="2764981" y="1679575"/>
            <a:ext cx="8313738" cy="1636713"/>
          </a:xfrm>
          <a:noFill/>
        </p:spPr>
        <p:txBody>
          <a:bodyPr/>
          <a:lstStyle/>
          <a:p>
            <a:pPr eaLnBrk="1" hangingPunct="1"/>
            <a:r>
              <a:rPr lang="en-US" altLang="en-US" dirty="0"/>
              <a:t>It works!</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3" name="Picture 2"/>
          <p:cNvPicPr>
            <a:picLocks noChangeAspect="1"/>
          </p:cNvPicPr>
          <p:nvPr/>
        </p:nvPicPr>
        <p:blipFill>
          <a:blip r:embed="rId2"/>
          <a:stretch>
            <a:fillRect/>
          </a:stretch>
        </p:blipFill>
        <p:spPr>
          <a:xfrm>
            <a:off x="2764982" y="1357803"/>
            <a:ext cx="7198767" cy="5486400"/>
          </a:xfrm>
          <a:prstGeom prst="rect">
            <a:avLst/>
          </a:prstGeom>
        </p:spPr>
      </p:pic>
      <p:pic>
        <p:nvPicPr>
          <p:cNvPr id="6" name="Picture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091" y="5890941"/>
            <a:ext cx="430530" cy="424815"/>
          </a:xfrm>
          <a:prstGeom prst="rect">
            <a:avLst/>
          </a:prstGeom>
        </p:spPr>
      </p:pic>
    </p:spTree>
    <p:extLst>
      <p:ext uri="{BB962C8B-B14F-4D97-AF65-F5344CB8AC3E}">
        <p14:creationId xmlns:p14="http://schemas.microsoft.com/office/powerpoint/2010/main" val="2410482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22542" y="-261945"/>
            <a:ext cx="7429499" cy="1478570"/>
          </a:xfrm>
        </p:spPr>
        <p:txBody>
          <a:bodyPr/>
          <a:lstStyle/>
          <a:p>
            <a:pPr eaLnBrk="1" hangingPunct="1"/>
            <a:r>
              <a:rPr lang="en-US" altLang="en-US" dirty="0"/>
              <a:t>Build a circuit for the model</a:t>
            </a:r>
          </a:p>
        </p:txBody>
      </p:sp>
      <p:sp>
        <p:nvSpPr>
          <p:cNvPr id="332803" name="Rectangle 3"/>
          <p:cNvSpPr>
            <a:spLocks noGrp="1" noChangeArrowheads="1"/>
          </p:cNvSpPr>
          <p:nvPr>
            <p:ph idx="1"/>
          </p:nvPr>
        </p:nvSpPr>
        <p:spPr>
          <a:xfrm>
            <a:off x="2507155" y="1031628"/>
            <a:ext cx="8313738" cy="1636713"/>
          </a:xfrm>
          <a:noFill/>
        </p:spPr>
        <p:txBody>
          <a:bodyPr/>
          <a:lstStyle/>
          <a:p>
            <a:pPr eaLnBrk="1" hangingPunct="1"/>
            <a:r>
              <a:rPr lang="en-US" altLang="en-US" dirty="0"/>
              <a:t>Use the logic converter and extract the Booleans</a:t>
            </a:r>
          </a:p>
          <a:p>
            <a:pPr eaLnBrk="1" hangingPunct="1"/>
            <a:r>
              <a:rPr lang="en-US" altLang="en-US" dirty="0"/>
              <a:t>Then build and test the Boolean equivalent circuit</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3" name="Picture 2"/>
          <p:cNvPicPr>
            <a:picLocks noChangeAspect="1"/>
          </p:cNvPicPr>
          <p:nvPr/>
        </p:nvPicPr>
        <p:blipFill>
          <a:blip r:embed="rId2"/>
          <a:stretch>
            <a:fillRect/>
          </a:stretch>
        </p:blipFill>
        <p:spPr>
          <a:xfrm>
            <a:off x="2822542" y="2225783"/>
            <a:ext cx="2107163" cy="2679700"/>
          </a:xfrm>
          <a:prstGeom prst="rect">
            <a:avLst/>
          </a:prstGeom>
        </p:spPr>
      </p:pic>
      <p:pic>
        <p:nvPicPr>
          <p:cNvPr id="4" name="Picture 3"/>
          <p:cNvPicPr>
            <a:picLocks noChangeAspect="1"/>
          </p:cNvPicPr>
          <p:nvPr/>
        </p:nvPicPr>
        <p:blipFill>
          <a:blip r:embed="rId3"/>
          <a:stretch>
            <a:fillRect/>
          </a:stretch>
        </p:blipFill>
        <p:spPr>
          <a:xfrm>
            <a:off x="5272216" y="2458819"/>
            <a:ext cx="3858784" cy="2446665"/>
          </a:xfrm>
          <a:prstGeom prst="rect">
            <a:avLst/>
          </a:prstGeom>
        </p:spPr>
      </p:pic>
      <p:pic>
        <p:nvPicPr>
          <p:cNvPr id="7" name="Picture 6">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091" y="5890941"/>
            <a:ext cx="430530" cy="424815"/>
          </a:xfrm>
          <a:prstGeom prst="rect">
            <a:avLst/>
          </a:prstGeom>
        </p:spPr>
      </p:pic>
    </p:spTree>
    <p:extLst>
      <p:ext uri="{BB962C8B-B14F-4D97-AF65-F5344CB8AC3E}">
        <p14:creationId xmlns:p14="http://schemas.microsoft.com/office/powerpoint/2010/main" val="215277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2803">
                                            <p:txEl>
                                              <p:pRg st="1" end="1"/>
                                            </p:txEl>
                                          </p:spTgt>
                                        </p:tgtEl>
                                        <p:attrNameLst>
                                          <p:attrName>style.visibility</p:attrName>
                                        </p:attrNameLst>
                                      </p:cBhvr>
                                      <p:to>
                                        <p:strVal val="visible"/>
                                      </p:to>
                                    </p:set>
                                    <p:anim calcmode="lin" valueType="num">
                                      <p:cBhvr additive="base">
                                        <p:cTn id="13"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784745" y="-270178"/>
            <a:ext cx="7429499" cy="1478570"/>
          </a:xfrm>
        </p:spPr>
        <p:txBody>
          <a:bodyPr/>
          <a:lstStyle/>
          <a:p>
            <a:pPr eaLnBrk="1" hangingPunct="1"/>
            <a:r>
              <a:rPr lang="en-US" altLang="en-US" dirty="0"/>
              <a:t>Build a circuit for the model</a:t>
            </a:r>
          </a:p>
        </p:txBody>
      </p:sp>
      <p:sp>
        <p:nvSpPr>
          <p:cNvPr id="332803" name="Rectangle 3"/>
          <p:cNvSpPr>
            <a:spLocks noGrp="1" noChangeArrowheads="1"/>
          </p:cNvSpPr>
          <p:nvPr>
            <p:ph idx="1"/>
          </p:nvPr>
        </p:nvSpPr>
        <p:spPr>
          <a:xfrm>
            <a:off x="2784744" y="1235227"/>
            <a:ext cx="8313738" cy="1636713"/>
          </a:xfrm>
          <a:noFill/>
        </p:spPr>
        <p:txBody>
          <a:bodyPr/>
          <a:lstStyle/>
          <a:p>
            <a:pPr eaLnBrk="1" hangingPunct="1"/>
            <a:r>
              <a:rPr lang="en-US" altLang="en-US" dirty="0"/>
              <a:t>It works! We can now build it …</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2" name="Picture 1"/>
          <p:cNvPicPr>
            <a:picLocks noChangeAspect="1"/>
          </p:cNvPicPr>
          <p:nvPr/>
        </p:nvPicPr>
        <p:blipFill>
          <a:blip r:embed="rId2"/>
          <a:stretch>
            <a:fillRect/>
          </a:stretch>
        </p:blipFill>
        <p:spPr>
          <a:xfrm>
            <a:off x="2784745" y="2370138"/>
            <a:ext cx="2930361" cy="4381328"/>
          </a:xfrm>
          <a:prstGeom prst="rect">
            <a:avLst/>
          </a:prstGeom>
        </p:spPr>
      </p:pic>
      <p:pic>
        <p:nvPicPr>
          <p:cNvPr id="3" name="Picture 2"/>
          <p:cNvPicPr>
            <a:picLocks noChangeAspect="1"/>
          </p:cNvPicPr>
          <p:nvPr/>
        </p:nvPicPr>
        <p:blipFill>
          <a:blip r:embed="rId3"/>
          <a:stretch>
            <a:fillRect/>
          </a:stretch>
        </p:blipFill>
        <p:spPr>
          <a:xfrm>
            <a:off x="6070228" y="2211995"/>
            <a:ext cx="3179308" cy="4442254"/>
          </a:xfrm>
          <a:prstGeom prst="rect">
            <a:avLst/>
          </a:prstGeom>
        </p:spPr>
      </p:pic>
      <p:pic>
        <p:nvPicPr>
          <p:cNvPr id="7" name="Picture 6">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091" y="5890941"/>
            <a:ext cx="430530" cy="424815"/>
          </a:xfrm>
          <a:prstGeom prst="rect">
            <a:avLst/>
          </a:prstGeom>
        </p:spPr>
      </p:pic>
    </p:spTree>
    <p:extLst>
      <p:ext uri="{BB962C8B-B14F-4D97-AF65-F5344CB8AC3E}">
        <p14:creationId xmlns:p14="http://schemas.microsoft.com/office/powerpoint/2010/main" val="2491517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79758" y="421504"/>
            <a:ext cx="7429499" cy="1478570"/>
          </a:xfrm>
        </p:spPr>
        <p:txBody>
          <a:bodyPr/>
          <a:lstStyle/>
          <a:p>
            <a:pPr eaLnBrk="1" hangingPunct="1"/>
            <a:r>
              <a:rPr lang="en-US" altLang="en-US" dirty="0"/>
              <a:t>Design, Build and Test</a:t>
            </a:r>
          </a:p>
        </p:txBody>
      </p:sp>
      <p:sp>
        <p:nvSpPr>
          <p:cNvPr id="332803" name="Rectangle 3"/>
          <p:cNvSpPr>
            <a:spLocks noGrp="1" noChangeArrowheads="1"/>
          </p:cNvSpPr>
          <p:nvPr>
            <p:ph idx="1"/>
          </p:nvPr>
        </p:nvSpPr>
        <p:spPr>
          <a:xfrm>
            <a:off x="2278062" y="1900075"/>
            <a:ext cx="8313738" cy="1636713"/>
          </a:xfrm>
          <a:noFill/>
        </p:spPr>
        <p:txBody>
          <a:bodyPr>
            <a:normAutofit fontScale="55000" lnSpcReduction="20000"/>
          </a:bodyPr>
          <a:lstStyle/>
          <a:p>
            <a:pPr eaLnBrk="1" hangingPunct="1"/>
            <a:r>
              <a:rPr lang="en-US" altLang="en-US" dirty="0"/>
              <a:t>Based on the simulation results build the             3 Bit Adder with a two digit 7 segment display.</a:t>
            </a:r>
          </a:p>
          <a:p>
            <a:pPr eaLnBrk="1" hangingPunct="1"/>
            <a:r>
              <a:rPr lang="en-US" altLang="en-US" dirty="0"/>
              <a:t>Option 1 use combinational logic for Binary to BCD conversion</a:t>
            </a:r>
          </a:p>
          <a:p>
            <a:pPr eaLnBrk="1" hangingPunct="1"/>
            <a:r>
              <a:rPr lang="en-US" altLang="en-US" dirty="0"/>
              <a:t>Option 2 use Arduino or Basic Stamp for conversion</a:t>
            </a:r>
          </a:p>
          <a:p>
            <a:pPr eaLnBrk="1" hangingPunct="1"/>
            <a:r>
              <a:rPr lang="en-US" altLang="en-US" dirty="0"/>
              <a:t>Option 3 use EEPROM for conversion</a:t>
            </a:r>
          </a:p>
          <a:p>
            <a:pPr eaLnBrk="1" hangingPunct="1"/>
            <a:r>
              <a:rPr lang="en-US" altLang="en-US" dirty="0"/>
              <a:t>Option 4 use CPLD Xilinx board for conversion</a:t>
            </a:r>
          </a:p>
        </p:txBody>
      </p:sp>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Tree>
    <p:extLst>
      <p:ext uri="{BB962C8B-B14F-4D97-AF65-F5344CB8AC3E}">
        <p14:creationId xmlns:p14="http://schemas.microsoft.com/office/powerpoint/2010/main" val="4125191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 calcmode="lin" valueType="num">
                                      <p:cBhvr additive="base">
                                        <p:cTn id="7"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2803">
                                            <p:txEl>
                                              <p:pRg st="1" end="1"/>
                                            </p:txEl>
                                          </p:spTgt>
                                        </p:tgtEl>
                                        <p:attrNameLst>
                                          <p:attrName>style.visibility</p:attrName>
                                        </p:attrNameLst>
                                      </p:cBhvr>
                                      <p:to>
                                        <p:strVal val="visible"/>
                                      </p:to>
                                    </p:set>
                                    <p:anim calcmode="lin" valueType="num">
                                      <p:cBhvr additive="base">
                                        <p:cTn id="13" dur="500" fill="hold"/>
                                        <p:tgtEl>
                                          <p:spTgt spid="332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2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2803">
                                            <p:txEl>
                                              <p:pRg st="2" end="2"/>
                                            </p:txEl>
                                          </p:spTgt>
                                        </p:tgtEl>
                                        <p:attrNameLst>
                                          <p:attrName>style.visibility</p:attrName>
                                        </p:attrNameLst>
                                      </p:cBhvr>
                                      <p:to>
                                        <p:strVal val="visible"/>
                                      </p:to>
                                    </p:set>
                                    <p:anim calcmode="lin" valueType="num">
                                      <p:cBhvr additive="base">
                                        <p:cTn id="19" dur="500" fill="hold"/>
                                        <p:tgtEl>
                                          <p:spTgt spid="332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2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2803">
                                            <p:txEl>
                                              <p:pRg st="3" end="3"/>
                                            </p:txEl>
                                          </p:spTgt>
                                        </p:tgtEl>
                                        <p:attrNameLst>
                                          <p:attrName>style.visibility</p:attrName>
                                        </p:attrNameLst>
                                      </p:cBhvr>
                                      <p:to>
                                        <p:strVal val="visible"/>
                                      </p:to>
                                    </p:set>
                                    <p:anim calcmode="lin" valueType="num">
                                      <p:cBhvr additive="base">
                                        <p:cTn id="25" dur="500" fill="hold"/>
                                        <p:tgtEl>
                                          <p:spTgt spid="3328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2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2803">
                                            <p:txEl>
                                              <p:pRg st="4" end="4"/>
                                            </p:txEl>
                                          </p:spTgt>
                                        </p:tgtEl>
                                        <p:attrNameLst>
                                          <p:attrName>style.visibility</p:attrName>
                                        </p:attrNameLst>
                                      </p:cBhvr>
                                      <p:to>
                                        <p:strVal val="visible"/>
                                      </p:to>
                                    </p:set>
                                    <p:anim calcmode="lin" valueType="num">
                                      <p:cBhvr additive="base">
                                        <p:cTn id="31" dur="500" fill="hold"/>
                                        <p:tgtEl>
                                          <p:spTgt spid="3328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28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2" name="Title 1"/>
          <p:cNvSpPr>
            <a:spLocks noGrp="1"/>
          </p:cNvSpPr>
          <p:nvPr>
            <p:ph type="title"/>
          </p:nvPr>
        </p:nvSpPr>
        <p:spPr/>
        <p:txBody>
          <a:bodyPr/>
          <a:lstStyle/>
          <a:p>
            <a:r>
              <a:rPr lang="en-US" dirty="0"/>
              <a:t>Lab 9</a:t>
            </a:r>
            <a:br>
              <a:rPr lang="en-US" dirty="0"/>
            </a:br>
            <a:r>
              <a:rPr lang="en-US" dirty="0"/>
              <a:t>procedure</a:t>
            </a:r>
          </a:p>
        </p:txBody>
      </p:sp>
      <p:sp>
        <p:nvSpPr>
          <p:cNvPr id="3" name="Content Placeholder 2"/>
          <p:cNvSpPr>
            <a:spLocks noGrp="1"/>
          </p:cNvSpPr>
          <p:nvPr>
            <p:ph idx="1"/>
          </p:nvPr>
        </p:nvSpPr>
        <p:spPr/>
        <p:txBody>
          <a:bodyPr/>
          <a:lstStyle/>
          <a:p>
            <a:r>
              <a:rPr lang="en-US" dirty="0"/>
              <a:t>Learn how the Asynchronous Counter works</a:t>
            </a:r>
          </a:p>
        </p:txBody>
      </p:sp>
      <p:sp>
        <p:nvSpPr>
          <p:cNvPr id="4" name="TextBox 3"/>
          <p:cNvSpPr txBox="1"/>
          <p:nvPr/>
        </p:nvSpPr>
        <p:spPr>
          <a:xfrm>
            <a:off x="2900855" y="4867871"/>
            <a:ext cx="5811206" cy="923330"/>
          </a:xfrm>
          <a:prstGeom prst="rect">
            <a:avLst/>
          </a:prstGeom>
          <a:noFill/>
        </p:spPr>
        <p:txBody>
          <a:bodyPr wrap="none" rtlCol="0">
            <a:spAutoFit/>
          </a:bodyPr>
          <a:lstStyle/>
          <a:p>
            <a:pPr defTabSz="457200"/>
            <a:r>
              <a:rPr lang="en-US" i="1" dirty="0">
                <a:solidFill>
                  <a:prstClr val="white"/>
                </a:solidFill>
                <a:latin typeface="Tw Cen MT" panose="020B0602020104020603"/>
              </a:rPr>
              <a:t>This lab was only done by another lab partner named </a:t>
            </a:r>
            <a:r>
              <a:rPr lang="en-US" i="1" dirty="0" err="1">
                <a:solidFill>
                  <a:prstClr val="white"/>
                </a:solidFill>
                <a:latin typeface="Tw Cen MT" panose="020B0602020104020603"/>
              </a:rPr>
              <a:t>Htet</a:t>
            </a:r>
            <a:r>
              <a:rPr lang="en-US" i="1" dirty="0">
                <a:solidFill>
                  <a:prstClr val="white"/>
                </a:solidFill>
                <a:latin typeface="Tw Cen MT" panose="020B0602020104020603"/>
              </a:rPr>
              <a:t> Tee. </a:t>
            </a:r>
          </a:p>
          <a:p>
            <a:pPr defTabSz="457200"/>
            <a:r>
              <a:rPr lang="en-US" i="1" dirty="0">
                <a:solidFill>
                  <a:prstClr val="white"/>
                </a:solidFill>
                <a:latin typeface="Tw Cen MT" panose="020B0602020104020603"/>
              </a:rPr>
              <a:t>All information was gathered by him only.</a:t>
            </a:r>
          </a:p>
          <a:p>
            <a:pPr defTabSz="457200"/>
            <a:r>
              <a:rPr lang="en-US" dirty="0">
                <a:solidFill>
                  <a:prstClr val="white"/>
                </a:solidFill>
                <a:latin typeface="Tw Cen MT" panose="020B0602020104020603"/>
              </a:rPr>
              <a:t> </a:t>
            </a:r>
          </a:p>
        </p:txBody>
      </p:sp>
    </p:spTree>
    <p:extLst>
      <p:ext uri="{BB962C8B-B14F-4D97-AF65-F5344CB8AC3E}">
        <p14:creationId xmlns:p14="http://schemas.microsoft.com/office/powerpoint/2010/main" val="1925167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Boolean theorems</a:t>
            </a:r>
            <a:br>
              <a:rPr lang="en-US" dirty="0"/>
            </a:br>
            <a:r>
              <a:rPr lang="en-US" dirty="0"/>
              <a:t>Review</a:t>
            </a:r>
            <a:br>
              <a:rPr lang="en-US" dirty="0"/>
            </a:br>
            <a:r>
              <a:rPr lang="en-US" dirty="0"/>
              <a:t>proof 4</a:t>
            </a:r>
          </a:p>
        </p:txBody>
      </p:sp>
      <p:pic>
        <p:nvPicPr>
          <p:cNvPr id="4" name="Content Placeholder 3">
            <a:extLst>
              <a:ext uri="{FF2B5EF4-FFF2-40B4-BE49-F238E27FC236}">
                <a16:creationId xmlns:a16="http://schemas.microsoft.com/office/drawing/2014/main" id="{1E435057-C810-4121-86AE-E4B7375BF786}"/>
              </a:ext>
            </a:extLst>
          </p:cNvPr>
          <p:cNvPicPr>
            <a:picLocks noGrp="1" noChangeAspect="1"/>
          </p:cNvPicPr>
          <p:nvPr>
            <p:ph idx="1"/>
          </p:nvPr>
        </p:nvPicPr>
        <p:blipFill>
          <a:blip r:embed="rId2"/>
          <a:stretch>
            <a:fillRect/>
          </a:stretch>
        </p:blipFill>
        <p:spPr>
          <a:xfrm>
            <a:off x="3518336" y="2722181"/>
            <a:ext cx="5152946" cy="3386816"/>
          </a:xfrm>
          <a:prstGeom prst="rect">
            <a:avLst/>
          </a:prstGeom>
        </p:spPr>
      </p:pic>
    </p:spTree>
    <p:extLst>
      <p:ext uri="{BB962C8B-B14F-4D97-AF65-F5344CB8AC3E}">
        <p14:creationId xmlns:p14="http://schemas.microsoft.com/office/powerpoint/2010/main" val="2110165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2" name="Title 1"/>
          <p:cNvSpPr>
            <a:spLocks noGrp="1"/>
          </p:cNvSpPr>
          <p:nvPr>
            <p:ph type="title"/>
          </p:nvPr>
        </p:nvSpPr>
        <p:spPr/>
        <p:txBody>
          <a:bodyPr/>
          <a:lstStyle/>
          <a:p>
            <a:r>
              <a:rPr lang="en-US" dirty="0"/>
              <a:t>Lab 9</a:t>
            </a:r>
            <a:br>
              <a:rPr lang="en-US" dirty="0"/>
            </a:br>
            <a:r>
              <a:rPr lang="en-US" dirty="0"/>
              <a:t>equipment</a:t>
            </a:r>
          </a:p>
        </p:txBody>
      </p:sp>
      <p:sp>
        <p:nvSpPr>
          <p:cNvPr id="3" name="Content Placeholder 2"/>
          <p:cNvSpPr>
            <a:spLocks noGrp="1"/>
          </p:cNvSpPr>
          <p:nvPr>
            <p:ph idx="1"/>
          </p:nvPr>
        </p:nvSpPr>
        <p:spPr/>
        <p:txBody>
          <a:bodyPr>
            <a:normAutofit fontScale="92500" lnSpcReduction="10000"/>
          </a:bodyPr>
          <a:lstStyle/>
          <a:p>
            <a:r>
              <a:rPr lang="en-US" dirty="0"/>
              <a:t>Breadboard</a:t>
            </a:r>
          </a:p>
          <a:p>
            <a:r>
              <a:rPr lang="en-US" dirty="0"/>
              <a:t>Function Generator</a:t>
            </a:r>
          </a:p>
          <a:p>
            <a:r>
              <a:rPr lang="en-US" dirty="0"/>
              <a:t>Oscilloscope</a:t>
            </a:r>
          </a:p>
          <a:p>
            <a:r>
              <a:rPr lang="en-US" dirty="0"/>
              <a:t>74LS112</a:t>
            </a:r>
          </a:p>
          <a:p>
            <a:r>
              <a:rPr lang="en-US" dirty="0"/>
              <a:t>74LS08</a:t>
            </a:r>
          </a:p>
          <a:p>
            <a:r>
              <a:rPr lang="en-US" dirty="0"/>
              <a:t>74LS11</a:t>
            </a:r>
          </a:p>
          <a:p>
            <a:r>
              <a:rPr lang="en-US" dirty="0"/>
              <a:t>Wires</a:t>
            </a:r>
          </a:p>
          <a:p>
            <a:endParaRPr lang="en-US" dirty="0"/>
          </a:p>
        </p:txBody>
      </p:sp>
      <p:sp>
        <p:nvSpPr>
          <p:cNvPr id="5" name="TextBox 4"/>
          <p:cNvSpPr txBox="1"/>
          <p:nvPr/>
        </p:nvSpPr>
        <p:spPr>
          <a:xfrm>
            <a:off x="3189206" y="5791201"/>
            <a:ext cx="5811206" cy="923330"/>
          </a:xfrm>
          <a:prstGeom prst="rect">
            <a:avLst/>
          </a:prstGeom>
          <a:noFill/>
        </p:spPr>
        <p:txBody>
          <a:bodyPr wrap="none" rtlCol="0">
            <a:spAutoFit/>
          </a:bodyPr>
          <a:lstStyle/>
          <a:p>
            <a:pPr defTabSz="457200"/>
            <a:r>
              <a:rPr lang="en-US" i="1" dirty="0">
                <a:solidFill>
                  <a:prstClr val="white"/>
                </a:solidFill>
                <a:latin typeface="Tw Cen MT" panose="020B0602020104020603"/>
              </a:rPr>
              <a:t>This lab was only done by another lab partner named </a:t>
            </a:r>
            <a:r>
              <a:rPr lang="en-US" i="1" dirty="0" err="1">
                <a:solidFill>
                  <a:prstClr val="white"/>
                </a:solidFill>
                <a:latin typeface="Tw Cen MT" panose="020B0602020104020603"/>
              </a:rPr>
              <a:t>Htet</a:t>
            </a:r>
            <a:r>
              <a:rPr lang="en-US" i="1" dirty="0">
                <a:solidFill>
                  <a:prstClr val="white"/>
                </a:solidFill>
                <a:latin typeface="Tw Cen MT" panose="020B0602020104020603"/>
              </a:rPr>
              <a:t> Tee. </a:t>
            </a:r>
          </a:p>
          <a:p>
            <a:pPr defTabSz="457200"/>
            <a:r>
              <a:rPr lang="en-US" i="1" dirty="0">
                <a:solidFill>
                  <a:prstClr val="white"/>
                </a:solidFill>
                <a:latin typeface="Tw Cen MT" panose="020B0602020104020603"/>
              </a:rPr>
              <a:t>All information was gathered by him only.</a:t>
            </a:r>
          </a:p>
          <a:p>
            <a:pPr defTabSz="457200"/>
            <a:r>
              <a:rPr lang="en-US" dirty="0">
                <a:solidFill>
                  <a:prstClr val="white"/>
                </a:solidFill>
                <a:latin typeface="Tw Cen MT" panose="020B0602020104020603"/>
              </a:rPr>
              <a:t> </a:t>
            </a:r>
          </a:p>
        </p:txBody>
      </p:sp>
    </p:spTree>
    <p:extLst>
      <p:ext uri="{BB962C8B-B14F-4D97-AF65-F5344CB8AC3E}">
        <p14:creationId xmlns:p14="http://schemas.microsoft.com/office/powerpoint/2010/main" val="3833456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2" name="Title 1"/>
          <p:cNvSpPr>
            <a:spLocks noGrp="1"/>
          </p:cNvSpPr>
          <p:nvPr>
            <p:ph type="title"/>
          </p:nvPr>
        </p:nvSpPr>
        <p:spPr/>
        <p:txBody>
          <a:bodyPr/>
          <a:lstStyle/>
          <a:p>
            <a:r>
              <a:rPr lang="en-US" dirty="0"/>
              <a:t>Lab 9</a:t>
            </a:r>
          </a:p>
        </p:txBody>
      </p:sp>
      <p:pic>
        <p:nvPicPr>
          <p:cNvPr id="6" name="Content Placeholder 5"/>
          <p:cNvPicPr>
            <a:picLocks noGrp="1" noChangeAspect="1"/>
          </p:cNvPicPr>
          <p:nvPr>
            <p:ph idx="1"/>
          </p:nvPr>
        </p:nvPicPr>
        <p:blipFill rotWithShape="1">
          <a:blip r:embed="rId2"/>
          <a:srcRect t="11180" r="25570" b="19032"/>
          <a:stretch/>
        </p:blipFill>
        <p:spPr>
          <a:xfrm>
            <a:off x="1702186" y="3920359"/>
            <a:ext cx="4629762" cy="2333296"/>
          </a:xfrm>
          <a:prstGeom prst="rect">
            <a:avLst/>
          </a:prstGeom>
        </p:spPr>
      </p:pic>
      <p:pic>
        <p:nvPicPr>
          <p:cNvPr id="7" name="Picture 6"/>
          <p:cNvPicPr>
            <a:picLocks noChangeAspect="1"/>
          </p:cNvPicPr>
          <p:nvPr/>
        </p:nvPicPr>
        <p:blipFill>
          <a:blip r:embed="rId3"/>
          <a:stretch>
            <a:fillRect/>
          </a:stretch>
        </p:blipFill>
        <p:spPr>
          <a:xfrm>
            <a:off x="6545974" y="3834713"/>
            <a:ext cx="3519652" cy="2146988"/>
          </a:xfrm>
          <a:prstGeom prst="rect">
            <a:avLst/>
          </a:prstGeom>
        </p:spPr>
      </p:pic>
      <p:sp>
        <p:nvSpPr>
          <p:cNvPr id="5" name="Rectangle 4"/>
          <p:cNvSpPr/>
          <p:nvPr/>
        </p:nvSpPr>
        <p:spPr>
          <a:xfrm>
            <a:off x="2266355" y="1624550"/>
            <a:ext cx="4572000" cy="2862322"/>
          </a:xfrm>
          <a:prstGeom prst="rect">
            <a:avLst/>
          </a:prstGeom>
        </p:spPr>
        <p:txBody>
          <a:bodyPr>
            <a:spAutoFit/>
          </a:bodyPr>
          <a:lstStyle/>
          <a:p>
            <a:pPr defTabSz="457200"/>
            <a:r>
              <a:rPr lang="en-US" dirty="0">
                <a:solidFill>
                  <a:prstClr val="white"/>
                </a:solidFill>
                <a:latin typeface="Tw Cen MT" panose="020B0602020104020603"/>
                <a:hlinkClick r:id="rId4"/>
              </a:rPr>
              <a:t>http://ivytechengineering.com/info/stores/74ls/files/74ls112.pdf</a:t>
            </a:r>
            <a:endParaRPr lang="en-US" dirty="0">
              <a:solidFill>
                <a:prstClr val="white"/>
              </a:solidFill>
              <a:latin typeface="Tw Cen MT" panose="020B0602020104020603"/>
            </a:endParaRPr>
          </a:p>
          <a:p>
            <a:pPr defTabSz="457200"/>
            <a:br>
              <a:rPr lang="en-US" dirty="0">
                <a:solidFill>
                  <a:prstClr val="white"/>
                </a:solidFill>
                <a:latin typeface="Tw Cen MT" panose="020B0602020104020603"/>
              </a:rPr>
            </a:br>
            <a:r>
              <a:rPr lang="en-US" dirty="0">
                <a:solidFill>
                  <a:prstClr val="white"/>
                </a:solidFill>
                <a:latin typeface="Tw Cen MT" panose="020B0602020104020603"/>
                <a:hlinkClick r:id="rId5"/>
              </a:rPr>
              <a:t>http://ivytechengineering.com/info/stores/74ls/files/74ls08.pdf</a:t>
            </a:r>
            <a:endParaRPr lang="en-US" dirty="0">
              <a:solidFill>
                <a:prstClr val="white"/>
              </a:solidFill>
              <a:latin typeface="Tw Cen MT" panose="020B0602020104020603"/>
            </a:endParaRPr>
          </a:p>
          <a:p>
            <a:pPr defTabSz="457200"/>
            <a:br>
              <a:rPr lang="en-US" dirty="0">
                <a:solidFill>
                  <a:prstClr val="white"/>
                </a:solidFill>
                <a:latin typeface="Tw Cen MT" panose="020B0602020104020603"/>
              </a:rPr>
            </a:br>
            <a:r>
              <a:rPr lang="en-US" dirty="0">
                <a:solidFill>
                  <a:prstClr val="white"/>
                </a:solidFill>
                <a:latin typeface="Tw Cen MT" panose="020B0602020104020603"/>
                <a:hlinkClick r:id="rId6"/>
              </a:rPr>
              <a:t>http://ivytechengineering.com/info/stores/74ls/files/74ls11.pdf</a:t>
            </a:r>
            <a:br>
              <a:rPr lang="en-US" dirty="0">
                <a:solidFill>
                  <a:prstClr val="white"/>
                </a:solidFill>
                <a:latin typeface="Tw Cen MT" panose="020B0602020104020603"/>
              </a:rPr>
            </a:br>
            <a:br>
              <a:rPr lang="en-US" dirty="0">
                <a:solidFill>
                  <a:prstClr val="white"/>
                </a:solidFill>
                <a:latin typeface="Tw Cen MT" panose="020B0602020104020603"/>
              </a:rPr>
            </a:br>
            <a:endParaRPr lang="en-US" dirty="0">
              <a:solidFill>
                <a:prstClr val="white"/>
              </a:solidFill>
              <a:latin typeface="Tw Cen MT" panose="020B0602020104020603"/>
            </a:endParaRPr>
          </a:p>
        </p:txBody>
      </p:sp>
      <p:sp>
        <p:nvSpPr>
          <p:cNvPr id="9" name="TextBox 8"/>
          <p:cNvSpPr txBox="1"/>
          <p:nvPr/>
        </p:nvSpPr>
        <p:spPr>
          <a:xfrm>
            <a:off x="3189206" y="6172200"/>
            <a:ext cx="5811206" cy="923330"/>
          </a:xfrm>
          <a:prstGeom prst="rect">
            <a:avLst/>
          </a:prstGeom>
          <a:noFill/>
        </p:spPr>
        <p:txBody>
          <a:bodyPr wrap="none" rtlCol="0">
            <a:spAutoFit/>
          </a:bodyPr>
          <a:lstStyle/>
          <a:p>
            <a:pPr defTabSz="457200"/>
            <a:r>
              <a:rPr lang="en-US" i="1" dirty="0">
                <a:solidFill>
                  <a:prstClr val="white"/>
                </a:solidFill>
                <a:latin typeface="Tw Cen MT" panose="020B0602020104020603"/>
              </a:rPr>
              <a:t>This lab was only done by another lab partner named </a:t>
            </a:r>
            <a:r>
              <a:rPr lang="en-US" i="1" dirty="0" err="1">
                <a:solidFill>
                  <a:prstClr val="white"/>
                </a:solidFill>
                <a:latin typeface="Tw Cen MT" panose="020B0602020104020603"/>
              </a:rPr>
              <a:t>Htet</a:t>
            </a:r>
            <a:r>
              <a:rPr lang="en-US" i="1" dirty="0">
                <a:solidFill>
                  <a:prstClr val="white"/>
                </a:solidFill>
                <a:latin typeface="Tw Cen MT" panose="020B0602020104020603"/>
              </a:rPr>
              <a:t> Tee. </a:t>
            </a:r>
          </a:p>
          <a:p>
            <a:pPr defTabSz="457200"/>
            <a:r>
              <a:rPr lang="en-US" i="1" dirty="0">
                <a:solidFill>
                  <a:prstClr val="white"/>
                </a:solidFill>
                <a:latin typeface="Tw Cen MT" panose="020B0602020104020603"/>
              </a:rPr>
              <a:t>All information was gathered by him only.</a:t>
            </a:r>
          </a:p>
          <a:p>
            <a:pPr defTabSz="457200"/>
            <a:r>
              <a:rPr lang="en-US" dirty="0">
                <a:solidFill>
                  <a:prstClr val="white"/>
                </a:solidFill>
                <a:latin typeface="Tw Cen MT" panose="020B0602020104020603"/>
              </a:rPr>
              <a:t> </a:t>
            </a:r>
          </a:p>
        </p:txBody>
      </p:sp>
    </p:spTree>
    <p:extLst>
      <p:ext uri="{BB962C8B-B14F-4D97-AF65-F5344CB8AC3E}">
        <p14:creationId xmlns:p14="http://schemas.microsoft.com/office/powerpoint/2010/main" val="640211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2" name="Title 1"/>
          <p:cNvSpPr>
            <a:spLocks noGrp="1"/>
          </p:cNvSpPr>
          <p:nvPr>
            <p:ph type="title"/>
          </p:nvPr>
        </p:nvSpPr>
        <p:spPr/>
        <p:txBody>
          <a:bodyPr/>
          <a:lstStyle/>
          <a:p>
            <a:r>
              <a:rPr lang="en-US" dirty="0"/>
              <a:t>Lab 9</a:t>
            </a:r>
          </a:p>
        </p:txBody>
      </p:sp>
      <p:pic>
        <p:nvPicPr>
          <p:cNvPr id="8" name="Content Placeholder 8"/>
          <p:cNvPicPr>
            <a:picLocks noGrp="1" noChangeAspect="1"/>
          </p:cNvPicPr>
          <p:nvPr>
            <p:ph idx="1"/>
          </p:nvPr>
        </p:nvPicPr>
        <p:blipFill>
          <a:blip r:embed="rId2"/>
          <a:stretch>
            <a:fillRect/>
          </a:stretch>
        </p:blipFill>
        <p:spPr>
          <a:xfrm>
            <a:off x="1513110" y="2412398"/>
            <a:ext cx="2656284" cy="3541712"/>
          </a:xfrm>
          <a:prstGeom prst="rect">
            <a:avLst/>
          </a:prstGeom>
        </p:spPr>
      </p:pic>
      <p:pic>
        <p:nvPicPr>
          <p:cNvPr id="9" name="Picture 8"/>
          <p:cNvPicPr>
            <a:picLocks noChangeAspect="1"/>
          </p:cNvPicPr>
          <p:nvPr/>
        </p:nvPicPr>
        <p:blipFill>
          <a:blip r:embed="rId3"/>
          <a:stretch>
            <a:fillRect/>
          </a:stretch>
        </p:blipFill>
        <p:spPr>
          <a:xfrm>
            <a:off x="4202116" y="2412398"/>
            <a:ext cx="2666862" cy="35417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13994" y="2327697"/>
            <a:ext cx="3541712" cy="3766299"/>
          </a:xfrm>
          <a:prstGeom prst="rect">
            <a:avLst/>
          </a:prstGeom>
        </p:spPr>
      </p:pic>
      <p:sp>
        <p:nvSpPr>
          <p:cNvPr id="11" name="TextBox 10"/>
          <p:cNvSpPr txBox="1"/>
          <p:nvPr/>
        </p:nvSpPr>
        <p:spPr>
          <a:xfrm>
            <a:off x="2973644" y="5981702"/>
            <a:ext cx="5811206" cy="923330"/>
          </a:xfrm>
          <a:prstGeom prst="rect">
            <a:avLst/>
          </a:prstGeom>
          <a:noFill/>
        </p:spPr>
        <p:txBody>
          <a:bodyPr wrap="none" rtlCol="0">
            <a:spAutoFit/>
          </a:bodyPr>
          <a:lstStyle/>
          <a:p>
            <a:pPr defTabSz="457200"/>
            <a:r>
              <a:rPr lang="en-US" i="1" dirty="0">
                <a:solidFill>
                  <a:prstClr val="white"/>
                </a:solidFill>
                <a:latin typeface="Tw Cen MT" panose="020B0602020104020603"/>
              </a:rPr>
              <a:t>This lab was only done by another lab partner named </a:t>
            </a:r>
            <a:r>
              <a:rPr lang="en-US" i="1" dirty="0" err="1">
                <a:solidFill>
                  <a:prstClr val="white"/>
                </a:solidFill>
                <a:latin typeface="Tw Cen MT" panose="020B0602020104020603"/>
              </a:rPr>
              <a:t>Htet</a:t>
            </a:r>
            <a:r>
              <a:rPr lang="en-US" i="1" dirty="0">
                <a:solidFill>
                  <a:prstClr val="white"/>
                </a:solidFill>
                <a:latin typeface="Tw Cen MT" panose="020B0602020104020603"/>
              </a:rPr>
              <a:t> Tee. </a:t>
            </a:r>
          </a:p>
          <a:p>
            <a:pPr defTabSz="457200"/>
            <a:r>
              <a:rPr lang="en-US" i="1" dirty="0">
                <a:solidFill>
                  <a:prstClr val="white"/>
                </a:solidFill>
                <a:latin typeface="Tw Cen MT" panose="020B0602020104020603"/>
              </a:rPr>
              <a:t>All information was gathered by him only.</a:t>
            </a:r>
          </a:p>
          <a:p>
            <a:pPr defTabSz="457200"/>
            <a:r>
              <a:rPr lang="en-US" dirty="0">
                <a:solidFill>
                  <a:prstClr val="white"/>
                </a:solidFill>
                <a:latin typeface="Tw Cen MT" panose="020B0602020104020603"/>
              </a:rPr>
              <a:t> </a:t>
            </a:r>
          </a:p>
        </p:txBody>
      </p:sp>
    </p:spTree>
    <p:extLst>
      <p:ext uri="{BB962C8B-B14F-4D97-AF65-F5344CB8AC3E}">
        <p14:creationId xmlns:p14="http://schemas.microsoft.com/office/powerpoint/2010/main" val="1908549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2" name="Title 1"/>
          <p:cNvSpPr>
            <a:spLocks noGrp="1"/>
          </p:cNvSpPr>
          <p:nvPr>
            <p:ph type="title"/>
          </p:nvPr>
        </p:nvSpPr>
        <p:spPr/>
        <p:txBody>
          <a:bodyPr/>
          <a:lstStyle/>
          <a:p>
            <a:r>
              <a:rPr lang="en-US" dirty="0"/>
              <a:t>Lab 9</a:t>
            </a:r>
            <a:br>
              <a:rPr lang="en-US" dirty="0"/>
            </a:br>
            <a:r>
              <a:rPr lang="en-US" dirty="0"/>
              <a:t>observations</a:t>
            </a:r>
          </a:p>
        </p:txBody>
      </p:sp>
      <p:sp>
        <p:nvSpPr>
          <p:cNvPr id="3" name="Content Placeholder 2"/>
          <p:cNvSpPr>
            <a:spLocks noGrp="1"/>
          </p:cNvSpPr>
          <p:nvPr>
            <p:ph idx="1"/>
          </p:nvPr>
        </p:nvSpPr>
        <p:spPr/>
        <p:txBody>
          <a:bodyPr/>
          <a:lstStyle/>
          <a:p>
            <a:r>
              <a:rPr lang="en-US" dirty="0"/>
              <a:t>After working on lab-8, this lab is easier to do. The only problem that I was struggling is that I have to add more chip into the board. Learning how to understand different chips is a bit problem for me. Overall the result was as expected. I enjoy building lab-9.</a:t>
            </a:r>
          </a:p>
          <a:p>
            <a:pPr marL="0" indent="0">
              <a:buNone/>
            </a:pPr>
            <a:endParaRPr lang="en-US" dirty="0"/>
          </a:p>
        </p:txBody>
      </p:sp>
      <p:sp>
        <p:nvSpPr>
          <p:cNvPr id="11" name="TextBox 10"/>
          <p:cNvSpPr txBox="1"/>
          <p:nvPr/>
        </p:nvSpPr>
        <p:spPr>
          <a:xfrm>
            <a:off x="3026979" y="5481935"/>
            <a:ext cx="5811206" cy="923330"/>
          </a:xfrm>
          <a:prstGeom prst="rect">
            <a:avLst/>
          </a:prstGeom>
          <a:noFill/>
        </p:spPr>
        <p:txBody>
          <a:bodyPr wrap="none" rtlCol="0">
            <a:spAutoFit/>
          </a:bodyPr>
          <a:lstStyle/>
          <a:p>
            <a:pPr defTabSz="457200"/>
            <a:r>
              <a:rPr lang="en-US" i="1" dirty="0">
                <a:solidFill>
                  <a:prstClr val="white"/>
                </a:solidFill>
                <a:latin typeface="Tw Cen MT" panose="020B0602020104020603"/>
              </a:rPr>
              <a:t>This lab was only done by another lab partner named </a:t>
            </a:r>
            <a:r>
              <a:rPr lang="en-US" i="1" dirty="0" err="1">
                <a:solidFill>
                  <a:prstClr val="white"/>
                </a:solidFill>
                <a:latin typeface="Tw Cen MT" panose="020B0602020104020603"/>
              </a:rPr>
              <a:t>Htet</a:t>
            </a:r>
            <a:r>
              <a:rPr lang="en-US" i="1" dirty="0">
                <a:solidFill>
                  <a:prstClr val="white"/>
                </a:solidFill>
                <a:latin typeface="Tw Cen MT" panose="020B0602020104020603"/>
              </a:rPr>
              <a:t> Tee. </a:t>
            </a:r>
          </a:p>
          <a:p>
            <a:pPr defTabSz="457200"/>
            <a:r>
              <a:rPr lang="en-US" i="1" dirty="0">
                <a:solidFill>
                  <a:prstClr val="white"/>
                </a:solidFill>
                <a:latin typeface="Tw Cen MT" panose="020B0602020104020603"/>
              </a:rPr>
              <a:t>All information was gathered by him only.</a:t>
            </a:r>
          </a:p>
          <a:p>
            <a:pPr defTabSz="457200"/>
            <a:r>
              <a:rPr lang="en-US" dirty="0">
                <a:solidFill>
                  <a:prstClr val="white"/>
                </a:solidFill>
                <a:latin typeface="Tw Cen MT" panose="020B0602020104020603"/>
              </a:rPr>
              <a:t> </a:t>
            </a:r>
          </a:p>
        </p:txBody>
      </p:sp>
    </p:spTree>
    <p:extLst>
      <p:ext uri="{BB962C8B-B14F-4D97-AF65-F5344CB8AC3E}">
        <p14:creationId xmlns:p14="http://schemas.microsoft.com/office/powerpoint/2010/main" val="556678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5</a:t>
            </a:r>
            <a:br>
              <a:rPr lang="en-US" dirty="0"/>
            </a:br>
            <a:r>
              <a:rPr lang="en-US" dirty="0"/>
              <a:t>1 </a:t>
            </a:r>
            <a:r>
              <a:rPr lang="en-US" dirty="0" err="1"/>
              <a:t>clk</a:t>
            </a:r>
            <a:r>
              <a:rPr lang="en-US" dirty="0"/>
              <a:t> in, 3 </a:t>
            </a:r>
            <a:r>
              <a:rPr lang="en-US" dirty="0" err="1"/>
              <a:t>clk</a:t>
            </a:r>
            <a:r>
              <a:rPr lang="en-US" dirty="0"/>
              <a:t> out</a:t>
            </a:r>
            <a:br>
              <a:rPr lang="en-US" dirty="0"/>
            </a:br>
            <a:r>
              <a:rPr lang="en-US" dirty="0"/>
              <a:t>procedure</a:t>
            </a:r>
          </a:p>
        </p:txBody>
      </p:sp>
      <p:sp>
        <p:nvSpPr>
          <p:cNvPr id="4" name="Content Placeholder 3"/>
          <p:cNvSpPr>
            <a:spLocks noGrp="1"/>
          </p:cNvSpPr>
          <p:nvPr>
            <p:ph idx="1"/>
          </p:nvPr>
        </p:nvSpPr>
        <p:spPr/>
        <p:txBody>
          <a:bodyPr/>
          <a:lstStyle/>
          <a:p>
            <a:r>
              <a:rPr lang="en-US" dirty="0"/>
              <a:t>Make 1 clock input and have a 3 clock output</a:t>
            </a:r>
          </a:p>
        </p:txBody>
      </p:sp>
    </p:spTree>
    <p:extLst>
      <p:ext uri="{BB962C8B-B14F-4D97-AF65-F5344CB8AC3E}">
        <p14:creationId xmlns:p14="http://schemas.microsoft.com/office/powerpoint/2010/main" val="1713503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681838" y="3375868"/>
            <a:ext cx="3541713" cy="1992213"/>
          </a:xfrm>
        </p:spPr>
      </p:pic>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a:bodyPr>
          <a:lstStyle/>
          <a:p>
            <a:r>
              <a:rPr lang="en-US" dirty="0"/>
              <a:t>Week 5</a:t>
            </a:r>
            <a:br>
              <a:rPr lang="en-US" dirty="0"/>
            </a:br>
            <a:r>
              <a:rPr lang="en-US" dirty="0"/>
              <a:t>1 </a:t>
            </a:r>
            <a:r>
              <a:rPr lang="en-US" dirty="0" err="1"/>
              <a:t>clk</a:t>
            </a:r>
            <a:r>
              <a:rPr lang="en-US" dirty="0"/>
              <a:t> in, 3 </a:t>
            </a:r>
            <a:r>
              <a:rPr lang="en-US" dirty="0" err="1"/>
              <a:t>clk</a:t>
            </a:r>
            <a:r>
              <a:rPr lang="en-US" dirty="0"/>
              <a:t> out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007" y="2737097"/>
            <a:ext cx="4969058" cy="2795095"/>
          </a:xfrm>
          <a:prstGeom prst="rect">
            <a:avLst/>
          </a:prstGeom>
        </p:spPr>
      </p:pic>
    </p:spTree>
    <p:extLst>
      <p:ext uri="{BB962C8B-B14F-4D97-AF65-F5344CB8AC3E}">
        <p14:creationId xmlns:p14="http://schemas.microsoft.com/office/powerpoint/2010/main" val="547792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5</a:t>
            </a:r>
            <a:br>
              <a:rPr lang="en-US" dirty="0"/>
            </a:br>
            <a:r>
              <a:rPr lang="en-US" dirty="0"/>
              <a:t>1 </a:t>
            </a:r>
            <a:r>
              <a:rPr lang="en-US" dirty="0" err="1"/>
              <a:t>clk</a:t>
            </a:r>
            <a:r>
              <a:rPr lang="en-US" dirty="0"/>
              <a:t> in, 3 </a:t>
            </a:r>
            <a:r>
              <a:rPr lang="en-US" dirty="0" err="1"/>
              <a:t>clk</a:t>
            </a:r>
            <a:r>
              <a:rPr lang="en-US" dirty="0"/>
              <a:t> out</a:t>
            </a:r>
            <a:br>
              <a:rPr lang="en-US" dirty="0"/>
            </a:br>
            <a:r>
              <a:rPr lang="en-US" dirty="0"/>
              <a:t>observations</a:t>
            </a:r>
          </a:p>
        </p:txBody>
      </p:sp>
      <p:sp>
        <p:nvSpPr>
          <p:cNvPr id="4" name="Content Placeholder 3"/>
          <p:cNvSpPr>
            <a:spLocks noGrp="1"/>
          </p:cNvSpPr>
          <p:nvPr>
            <p:ph idx="1"/>
          </p:nvPr>
        </p:nvSpPr>
        <p:spPr/>
        <p:txBody>
          <a:bodyPr/>
          <a:lstStyle/>
          <a:p>
            <a:r>
              <a:rPr lang="en-US" dirty="0"/>
              <a:t>This lab was a good refresher. It wasn’t too difficult to do.</a:t>
            </a:r>
          </a:p>
        </p:txBody>
      </p:sp>
    </p:spTree>
    <p:extLst>
      <p:ext uri="{BB962C8B-B14F-4D97-AF65-F5344CB8AC3E}">
        <p14:creationId xmlns:p14="http://schemas.microsoft.com/office/powerpoint/2010/main" val="2632775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a:bodyPr>
          <a:lstStyle/>
          <a:p>
            <a:r>
              <a:rPr lang="en-US" dirty="0"/>
              <a:t>mini </a:t>
            </a:r>
            <a:r>
              <a:rPr lang="en-US" dirty="0" err="1"/>
              <a:t>lou</a:t>
            </a:r>
            <a:br>
              <a:rPr lang="en-US" dirty="0"/>
            </a:br>
            <a:r>
              <a:rPr lang="en-US" dirty="0"/>
              <a:t>total equipment </a:t>
            </a:r>
          </a:p>
        </p:txBody>
      </p:sp>
      <p:sp>
        <p:nvSpPr>
          <p:cNvPr id="8" name="Content Placeholder 7"/>
          <p:cNvSpPr>
            <a:spLocks noGrp="1"/>
          </p:cNvSpPr>
          <p:nvPr>
            <p:ph idx="1"/>
          </p:nvPr>
        </p:nvSpPr>
        <p:spPr/>
        <p:txBody>
          <a:bodyPr numCol="2"/>
          <a:lstStyle/>
          <a:p>
            <a:r>
              <a:rPr lang="en-US" dirty="0"/>
              <a:t>Breadboard</a:t>
            </a:r>
          </a:p>
          <a:p>
            <a:r>
              <a:rPr lang="en-US" dirty="0"/>
              <a:t>220 resistor (20-22) </a:t>
            </a:r>
          </a:p>
          <a:p>
            <a:r>
              <a:rPr lang="en-US" dirty="0"/>
              <a:t>Wires</a:t>
            </a:r>
          </a:p>
          <a:p>
            <a:r>
              <a:rPr lang="en-US" dirty="0"/>
              <a:t>74ls283</a:t>
            </a:r>
          </a:p>
          <a:p>
            <a:r>
              <a:rPr lang="en-US" dirty="0"/>
              <a:t>74ls04 (2)</a:t>
            </a:r>
          </a:p>
          <a:p>
            <a:r>
              <a:rPr lang="en-US" dirty="0"/>
              <a:t>74ls08 (4)</a:t>
            </a:r>
          </a:p>
          <a:p>
            <a:r>
              <a:rPr lang="en-US" dirty="0"/>
              <a:t>74ls32 (2)</a:t>
            </a:r>
          </a:p>
          <a:p>
            <a:r>
              <a:rPr lang="en-US" dirty="0"/>
              <a:t>74ls47 (2)</a:t>
            </a:r>
          </a:p>
          <a:p>
            <a:r>
              <a:rPr lang="en-US" dirty="0"/>
              <a:t>Seven segment display</a:t>
            </a:r>
          </a:p>
          <a:p>
            <a:r>
              <a:rPr lang="en-US" dirty="0"/>
              <a:t>4 switch output (2)</a:t>
            </a:r>
          </a:p>
          <a:p>
            <a:endParaRPr lang="en-US" dirty="0"/>
          </a:p>
          <a:p>
            <a:endParaRPr lang="en-US" dirty="0"/>
          </a:p>
        </p:txBody>
      </p:sp>
      <p:sp>
        <p:nvSpPr>
          <p:cNvPr id="10" name="TextBox 9"/>
          <p:cNvSpPr txBox="1"/>
          <p:nvPr/>
        </p:nvSpPr>
        <p:spPr>
          <a:xfrm>
            <a:off x="3374930" y="5987534"/>
            <a:ext cx="5439759" cy="369332"/>
          </a:xfrm>
          <a:prstGeom prst="rect">
            <a:avLst/>
          </a:prstGeom>
          <a:noFill/>
        </p:spPr>
        <p:txBody>
          <a:bodyPr wrap="none" rtlCol="0">
            <a:spAutoFit/>
          </a:bodyPr>
          <a:lstStyle/>
          <a:p>
            <a:pPr defTabSz="457200"/>
            <a:r>
              <a:rPr lang="en-US" i="1" dirty="0">
                <a:solidFill>
                  <a:prstClr val="white"/>
                </a:solidFill>
                <a:latin typeface="Tw Cen MT" panose="020B0602020104020603"/>
              </a:rPr>
              <a:t>*</a:t>
            </a:r>
            <a:r>
              <a:rPr lang="en-US" dirty="0">
                <a:solidFill>
                  <a:prstClr val="white"/>
                </a:solidFill>
                <a:latin typeface="Tw Cen MT" panose="020B0602020104020603"/>
              </a:rPr>
              <a:t> </a:t>
            </a:r>
            <a:r>
              <a:rPr lang="en-US" i="1" dirty="0">
                <a:solidFill>
                  <a:prstClr val="white"/>
                </a:solidFill>
                <a:latin typeface="Tw Cen MT" panose="020B0602020104020603"/>
              </a:rPr>
              <a:t>Items in parentheses are based upon quantities of items</a:t>
            </a:r>
          </a:p>
        </p:txBody>
      </p:sp>
    </p:spTree>
    <p:extLst>
      <p:ext uri="{BB962C8B-B14F-4D97-AF65-F5344CB8AC3E}">
        <p14:creationId xmlns:p14="http://schemas.microsoft.com/office/powerpoint/2010/main" val="1840099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a:bodyPr>
          <a:lstStyle/>
          <a:p>
            <a:r>
              <a:rPr lang="en-US" dirty="0"/>
              <a:t>mini </a:t>
            </a:r>
            <a:r>
              <a:rPr lang="en-US" dirty="0" err="1"/>
              <a:t>lou</a:t>
            </a:r>
            <a:br>
              <a:rPr lang="en-US" dirty="0"/>
            </a:br>
            <a:r>
              <a:rPr lang="en-US" dirty="0"/>
              <a:t>Data sheets</a:t>
            </a:r>
          </a:p>
        </p:txBody>
      </p:sp>
      <p:sp>
        <p:nvSpPr>
          <p:cNvPr id="2" name="Content Placeholder 1"/>
          <p:cNvSpPr>
            <a:spLocks noGrp="1"/>
          </p:cNvSpPr>
          <p:nvPr>
            <p:ph idx="1"/>
          </p:nvPr>
        </p:nvSpPr>
        <p:spPr>
          <a:xfrm>
            <a:off x="2380061" y="2249487"/>
            <a:ext cx="7429499" cy="3922713"/>
          </a:xfrm>
        </p:spPr>
        <p:txBody>
          <a:bodyPr numCol="2">
            <a:normAutofit fontScale="25000" lnSpcReduction="20000"/>
          </a:bodyPr>
          <a:lstStyle/>
          <a:p>
            <a:r>
              <a:rPr lang="en-US" sz="7200" dirty="0"/>
              <a:t>74ls283</a:t>
            </a:r>
          </a:p>
          <a:p>
            <a:pPr marL="0" indent="0">
              <a:buNone/>
            </a:pPr>
            <a:r>
              <a:rPr lang="en-US" sz="4000" dirty="0">
                <a:hlinkClick r:id="rId2"/>
              </a:rPr>
              <a:t>http://ivytechengineering.com/info/stores/74ls/files/74ls283.pdf</a:t>
            </a:r>
            <a:endParaRPr lang="en-US" sz="7200" dirty="0"/>
          </a:p>
          <a:p>
            <a:endParaRPr lang="en-US" sz="7200" dirty="0"/>
          </a:p>
          <a:p>
            <a:r>
              <a:rPr lang="en-US" sz="7200" dirty="0"/>
              <a:t>74ls04</a:t>
            </a:r>
          </a:p>
          <a:p>
            <a:pPr marL="0" indent="0">
              <a:buNone/>
            </a:pPr>
            <a:r>
              <a:rPr lang="en-US" sz="4000" dirty="0">
                <a:hlinkClick r:id="rId3"/>
              </a:rPr>
              <a:t>http://ivytechengineering.com/info/stores/74ls/files/74ls04.pdf</a:t>
            </a:r>
            <a:endParaRPr lang="en-US" sz="7200" dirty="0"/>
          </a:p>
          <a:p>
            <a:endParaRPr lang="en-US" sz="7200" dirty="0"/>
          </a:p>
          <a:p>
            <a:r>
              <a:rPr lang="en-US" sz="7200" dirty="0"/>
              <a:t>74ls08</a:t>
            </a:r>
          </a:p>
          <a:p>
            <a:pPr marL="0" indent="0">
              <a:buNone/>
            </a:pPr>
            <a:r>
              <a:rPr lang="en-US" sz="4000" dirty="0">
                <a:hlinkClick r:id="rId4"/>
              </a:rPr>
              <a:t>http://ivytechengineering.com/info/stores/74ls/files/74ls08.pdf</a:t>
            </a:r>
            <a:endParaRPr lang="en-US" sz="7200" dirty="0"/>
          </a:p>
          <a:p>
            <a:endParaRPr lang="en-US" sz="7200" dirty="0"/>
          </a:p>
          <a:p>
            <a:endParaRPr lang="en-US" sz="7200" dirty="0"/>
          </a:p>
          <a:p>
            <a:endParaRPr lang="en-US" sz="7200" dirty="0"/>
          </a:p>
          <a:p>
            <a:endParaRPr lang="en-US" sz="7200" dirty="0"/>
          </a:p>
          <a:p>
            <a:r>
              <a:rPr lang="en-US" sz="7200" dirty="0"/>
              <a:t>74ls32</a:t>
            </a:r>
          </a:p>
          <a:p>
            <a:pPr marL="0" indent="0">
              <a:buNone/>
            </a:pPr>
            <a:r>
              <a:rPr lang="en-US" sz="4000" dirty="0">
                <a:hlinkClick r:id="rId5"/>
              </a:rPr>
              <a:t>http://ivytechengineering.com/info/stores/74ls/files/74ls32.pdf</a:t>
            </a:r>
            <a:endParaRPr lang="en-US" sz="7200" dirty="0"/>
          </a:p>
          <a:p>
            <a:endParaRPr lang="en-US" sz="7200" dirty="0"/>
          </a:p>
          <a:p>
            <a:r>
              <a:rPr lang="en-US" sz="7200" dirty="0"/>
              <a:t>74ls47</a:t>
            </a:r>
          </a:p>
          <a:p>
            <a:pPr marL="0" indent="0">
              <a:buNone/>
            </a:pPr>
            <a:r>
              <a:rPr lang="en-US" sz="4400" dirty="0">
                <a:hlinkClick r:id="rId6"/>
              </a:rPr>
              <a:t>http://ivytechengineering.com/info/stores/74ls/files/74ls47.pdf</a:t>
            </a:r>
            <a:endParaRPr lang="en-US" sz="7200" dirty="0"/>
          </a:p>
          <a:p>
            <a:endParaRPr lang="en-US" sz="7200" dirty="0"/>
          </a:p>
          <a:p>
            <a:r>
              <a:rPr lang="en-US" sz="7200" dirty="0"/>
              <a:t>Seven segment display</a:t>
            </a:r>
          </a:p>
          <a:p>
            <a:pPr marL="0" indent="0">
              <a:buNone/>
            </a:pPr>
            <a:r>
              <a:rPr lang="en-US" sz="4400" dirty="0">
                <a:hlinkClick r:id="rId7"/>
              </a:rPr>
              <a:t>http://ivytechengineering.com/info/stores/optoelec/files/7segled.pdf</a:t>
            </a:r>
            <a:endParaRPr lang="en-US" sz="7200" dirty="0"/>
          </a:p>
          <a:p>
            <a:endParaRPr lang="en-US" dirty="0"/>
          </a:p>
          <a:p>
            <a:endParaRPr lang="en-US" dirty="0"/>
          </a:p>
          <a:p>
            <a:endParaRPr lang="en-US" dirty="0"/>
          </a:p>
        </p:txBody>
      </p:sp>
    </p:spTree>
    <p:extLst>
      <p:ext uri="{BB962C8B-B14F-4D97-AF65-F5344CB8AC3E}">
        <p14:creationId xmlns:p14="http://schemas.microsoft.com/office/powerpoint/2010/main" val="2939903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6</a:t>
            </a:r>
            <a:br>
              <a:rPr lang="en-US" dirty="0"/>
            </a:br>
            <a:r>
              <a:rPr lang="en-US" dirty="0"/>
              <a:t> mini </a:t>
            </a:r>
            <a:r>
              <a:rPr lang="en-US" dirty="0" err="1"/>
              <a:t>lou</a:t>
            </a:r>
            <a:br>
              <a:rPr lang="en-US" dirty="0"/>
            </a:br>
            <a:r>
              <a:rPr lang="en-US" dirty="0"/>
              <a:t>seven segment display</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915216" y="3189596"/>
            <a:ext cx="4423130" cy="248801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90039" y="2044100"/>
            <a:ext cx="5722880" cy="3219120"/>
          </a:xfrm>
          <a:prstGeom prst="rect">
            <a:avLst/>
          </a:prstGeom>
        </p:spPr>
      </p:pic>
    </p:spTree>
    <p:extLst>
      <p:ext uri="{BB962C8B-B14F-4D97-AF65-F5344CB8AC3E}">
        <p14:creationId xmlns:p14="http://schemas.microsoft.com/office/powerpoint/2010/main" val="2572431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Boolean theorems</a:t>
            </a:r>
            <a:br>
              <a:rPr lang="en-US" dirty="0"/>
            </a:br>
            <a:r>
              <a:rPr lang="en-US" dirty="0"/>
              <a:t>Review</a:t>
            </a:r>
            <a:br>
              <a:rPr lang="en-US" dirty="0"/>
            </a:br>
            <a:r>
              <a:rPr lang="en-US" dirty="0"/>
              <a:t>proof 5 and 6</a:t>
            </a:r>
          </a:p>
        </p:txBody>
      </p:sp>
      <p:pic>
        <p:nvPicPr>
          <p:cNvPr id="4" name="Content Placeholder 3">
            <a:extLst>
              <a:ext uri="{FF2B5EF4-FFF2-40B4-BE49-F238E27FC236}">
                <a16:creationId xmlns:a16="http://schemas.microsoft.com/office/drawing/2014/main" id="{4CFA83AC-2568-44EC-86A2-38A0B15C7060}"/>
              </a:ext>
            </a:extLst>
          </p:cNvPr>
          <p:cNvPicPr>
            <a:picLocks noGrp="1" noChangeAspect="1"/>
          </p:cNvPicPr>
          <p:nvPr>
            <p:ph idx="1"/>
          </p:nvPr>
        </p:nvPicPr>
        <p:blipFill>
          <a:blip r:embed="rId2"/>
          <a:stretch>
            <a:fillRect/>
          </a:stretch>
        </p:blipFill>
        <p:spPr>
          <a:xfrm>
            <a:off x="3829296" y="2563069"/>
            <a:ext cx="4531026" cy="3385930"/>
          </a:xfrm>
          <a:prstGeom prst="rect">
            <a:avLst/>
          </a:prstGeom>
        </p:spPr>
      </p:pic>
    </p:spTree>
    <p:extLst>
      <p:ext uri="{BB962C8B-B14F-4D97-AF65-F5344CB8AC3E}">
        <p14:creationId xmlns:p14="http://schemas.microsoft.com/office/powerpoint/2010/main" val="2089498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6</a:t>
            </a:r>
            <a:br>
              <a:rPr lang="en-US" dirty="0"/>
            </a:br>
            <a:r>
              <a:rPr lang="en-US" dirty="0"/>
              <a:t> mini </a:t>
            </a:r>
            <a:r>
              <a:rPr lang="en-US" dirty="0" err="1"/>
              <a:t>lou</a:t>
            </a:r>
            <a:br>
              <a:rPr lang="en-US" dirty="0"/>
            </a:br>
            <a:r>
              <a:rPr lang="en-US" dirty="0"/>
              <a:t>observations</a:t>
            </a:r>
          </a:p>
        </p:txBody>
      </p:sp>
      <p:sp>
        <p:nvSpPr>
          <p:cNvPr id="4" name="Content Placeholder 3"/>
          <p:cNvSpPr>
            <a:spLocks noGrp="1"/>
          </p:cNvSpPr>
          <p:nvPr>
            <p:ph idx="1"/>
          </p:nvPr>
        </p:nvSpPr>
        <p:spPr/>
        <p:txBody>
          <a:bodyPr/>
          <a:lstStyle/>
          <a:p>
            <a:r>
              <a:rPr lang="en-US" dirty="0"/>
              <a:t>We started with the seven segment display portion of the mini </a:t>
            </a:r>
            <a:r>
              <a:rPr lang="en-US" dirty="0" err="1"/>
              <a:t>lou</a:t>
            </a:r>
            <a:r>
              <a:rPr lang="en-US" dirty="0"/>
              <a:t> because it would be easier than starting at the beginning with the switches. It took a little bit to figure out which pins of the displays needed to be constant hot/ground.</a:t>
            </a:r>
          </a:p>
        </p:txBody>
      </p:sp>
    </p:spTree>
    <p:extLst>
      <p:ext uri="{BB962C8B-B14F-4D97-AF65-F5344CB8AC3E}">
        <p14:creationId xmlns:p14="http://schemas.microsoft.com/office/powerpoint/2010/main" val="1545185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a:bodyPr>
          <a:lstStyle/>
          <a:p>
            <a:r>
              <a:rPr lang="en-US" dirty="0"/>
              <a:t>Week 8</a:t>
            </a:r>
            <a:br>
              <a:rPr lang="en-US" dirty="0"/>
            </a:br>
            <a:r>
              <a:rPr lang="en-US" dirty="0"/>
              <a:t> mini </a:t>
            </a:r>
            <a:r>
              <a:rPr lang="en-US" dirty="0" err="1"/>
              <a:t>lou</a:t>
            </a:r>
            <a:endParaRPr lang="en-US"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269112" y="3909084"/>
            <a:ext cx="3774611" cy="2123218"/>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84041" y="3909086"/>
            <a:ext cx="3774612" cy="21232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54180" y="3909086"/>
            <a:ext cx="3774612" cy="212321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8303" y="3909085"/>
            <a:ext cx="3774612" cy="2123219"/>
          </a:xfrm>
          <a:prstGeom prst="rect">
            <a:avLst/>
          </a:prstGeom>
        </p:spPr>
      </p:pic>
    </p:spTree>
    <p:extLst>
      <p:ext uri="{BB962C8B-B14F-4D97-AF65-F5344CB8AC3E}">
        <p14:creationId xmlns:p14="http://schemas.microsoft.com/office/powerpoint/2010/main" val="85317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8</a:t>
            </a:r>
            <a:br>
              <a:rPr lang="en-US" dirty="0"/>
            </a:br>
            <a:r>
              <a:rPr lang="en-US" dirty="0"/>
              <a:t> mini </a:t>
            </a:r>
            <a:r>
              <a:rPr lang="en-US" dirty="0" err="1"/>
              <a:t>lou</a:t>
            </a:r>
            <a:br>
              <a:rPr lang="en-US" dirty="0"/>
            </a:br>
            <a:r>
              <a:rPr lang="en-US" dirty="0"/>
              <a:t>observations</a:t>
            </a:r>
          </a:p>
        </p:txBody>
      </p:sp>
      <p:sp>
        <p:nvSpPr>
          <p:cNvPr id="4" name="Content Placeholder 3"/>
          <p:cNvSpPr>
            <a:spLocks noGrp="1"/>
          </p:cNvSpPr>
          <p:nvPr>
            <p:ph idx="1"/>
          </p:nvPr>
        </p:nvSpPr>
        <p:spPr/>
        <p:txBody>
          <a:bodyPr/>
          <a:lstStyle/>
          <a:p>
            <a:r>
              <a:rPr lang="en-US" dirty="0"/>
              <a:t>We began to work on the convertor and adding the switches this week. The convertor was the biggest problem just because of how many wires that are needed and how much space it takes up.</a:t>
            </a:r>
          </a:p>
        </p:txBody>
      </p:sp>
    </p:spTree>
    <p:extLst>
      <p:ext uri="{BB962C8B-B14F-4D97-AF65-F5344CB8AC3E}">
        <p14:creationId xmlns:p14="http://schemas.microsoft.com/office/powerpoint/2010/main" val="1994513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9</a:t>
            </a:r>
            <a:br>
              <a:rPr lang="en-US" dirty="0"/>
            </a:br>
            <a:r>
              <a:rPr lang="en-US" dirty="0"/>
              <a:t> mini </a:t>
            </a:r>
            <a:r>
              <a:rPr lang="en-US" dirty="0" err="1"/>
              <a:t>lou</a:t>
            </a:r>
            <a:br>
              <a:rPr lang="en-US" dirty="0"/>
            </a:br>
            <a:r>
              <a:rPr lang="en-US" dirty="0"/>
              <a:t>observations</a:t>
            </a:r>
          </a:p>
        </p:txBody>
      </p:sp>
      <p:sp>
        <p:nvSpPr>
          <p:cNvPr id="4" name="Content Placeholder 3"/>
          <p:cNvSpPr>
            <a:spLocks noGrp="1"/>
          </p:cNvSpPr>
          <p:nvPr>
            <p:ph idx="1"/>
          </p:nvPr>
        </p:nvSpPr>
        <p:spPr/>
        <p:txBody>
          <a:bodyPr/>
          <a:lstStyle/>
          <a:p>
            <a:r>
              <a:rPr lang="en-US" dirty="0"/>
              <a:t>This week was mostly trouble shooting the convertor and the seven segment display.</a:t>
            </a:r>
          </a:p>
        </p:txBody>
      </p:sp>
    </p:spTree>
    <p:extLst>
      <p:ext uri="{BB962C8B-B14F-4D97-AF65-F5344CB8AC3E}">
        <p14:creationId xmlns:p14="http://schemas.microsoft.com/office/powerpoint/2010/main" val="2008433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a:bodyPr>
          <a:lstStyle/>
          <a:p>
            <a:r>
              <a:rPr lang="en-US" dirty="0"/>
              <a:t>Week 10</a:t>
            </a:r>
            <a:br>
              <a:rPr lang="en-US" dirty="0"/>
            </a:br>
            <a:r>
              <a:rPr lang="en-US" dirty="0"/>
              <a:t> mini </a:t>
            </a:r>
            <a:r>
              <a:rPr lang="en-US" dirty="0" err="1"/>
              <a:t>lou</a:t>
            </a:r>
            <a:endParaRPr lang="en-US"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926440" y="2526172"/>
            <a:ext cx="5341114" cy="3004376"/>
          </a:xfrm>
        </p:spPr>
      </p:pic>
      <p:sp>
        <p:nvSpPr>
          <p:cNvPr id="3" name="TextBox 2"/>
          <p:cNvSpPr txBox="1"/>
          <p:nvPr/>
        </p:nvSpPr>
        <p:spPr>
          <a:xfrm>
            <a:off x="1741054" y="3268718"/>
            <a:ext cx="3377485" cy="707886"/>
          </a:xfrm>
          <a:prstGeom prst="rect">
            <a:avLst/>
          </a:prstGeom>
          <a:noFill/>
        </p:spPr>
        <p:txBody>
          <a:bodyPr wrap="square" rtlCol="0">
            <a:spAutoFit/>
          </a:bodyPr>
          <a:lstStyle/>
          <a:p>
            <a:pPr algn="ctr" defTabSz="457200"/>
            <a:r>
              <a:rPr lang="en-US" sz="2000" dirty="0">
                <a:solidFill>
                  <a:prstClr val="white"/>
                </a:solidFill>
                <a:latin typeface="Tw Cen MT" panose="020B0602020104020603"/>
              </a:rPr>
              <a:t>Before cleaning up the convertor wires…</a:t>
            </a:r>
          </a:p>
        </p:txBody>
      </p:sp>
    </p:spTree>
    <p:extLst>
      <p:ext uri="{BB962C8B-B14F-4D97-AF65-F5344CB8AC3E}">
        <p14:creationId xmlns:p14="http://schemas.microsoft.com/office/powerpoint/2010/main" val="2478226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a:bodyPr>
          <a:lstStyle/>
          <a:p>
            <a:r>
              <a:rPr lang="en-US" dirty="0"/>
              <a:t>Week 10</a:t>
            </a:r>
            <a:br>
              <a:rPr lang="en-US" dirty="0"/>
            </a:br>
            <a:r>
              <a:rPr lang="en-US" dirty="0"/>
              <a:t> mini </a:t>
            </a:r>
            <a:r>
              <a:rPr lang="en-US" dirty="0" err="1"/>
              <a:t>lou</a:t>
            </a:r>
            <a:endParaRPr lang="en-US" dirty="0"/>
          </a:p>
        </p:txBody>
      </p:sp>
      <p:sp>
        <p:nvSpPr>
          <p:cNvPr id="3" name="TextBox 2"/>
          <p:cNvSpPr txBox="1"/>
          <p:nvPr/>
        </p:nvSpPr>
        <p:spPr>
          <a:xfrm>
            <a:off x="1425744" y="2480441"/>
            <a:ext cx="3377485" cy="400110"/>
          </a:xfrm>
          <a:prstGeom prst="rect">
            <a:avLst/>
          </a:prstGeom>
          <a:noFill/>
        </p:spPr>
        <p:txBody>
          <a:bodyPr wrap="square" rtlCol="0">
            <a:spAutoFit/>
          </a:bodyPr>
          <a:lstStyle/>
          <a:p>
            <a:pPr algn="ctr" defTabSz="457200"/>
            <a:r>
              <a:rPr lang="en-US" sz="2000" dirty="0">
                <a:solidFill>
                  <a:prstClr val="white"/>
                </a:solidFill>
                <a:latin typeface="Tw Cen MT" panose="020B0602020104020603"/>
              </a:rPr>
              <a:t>Almost cleaned up…</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307151" y="3750621"/>
            <a:ext cx="3977448" cy="2237313"/>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27785" y="2918820"/>
            <a:ext cx="5042152" cy="2836211"/>
          </a:xfrm>
          <a:prstGeom prst="rect">
            <a:avLst/>
          </a:prstGeom>
        </p:spPr>
      </p:pic>
      <p:sp>
        <p:nvSpPr>
          <p:cNvPr id="8" name="TextBox 7"/>
          <p:cNvSpPr txBox="1"/>
          <p:nvPr/>
        </p:nvSpPr>
        <p:spPr>
          <a:xfrm>
            <a:off x="8166967" y="3109752"/>
            <a:ext cx="2169184" cy="369332"/>
          </a:xfrm>
          <a:prstGeom prst="rect">
            <a:avLst/>
          </a:prstGeom>
          <a:noFill/>
        </p:spPr>
        <p:txBody>
          <a:bodyPr wrap="none" rtlCol="0">
            <a:spAutoFit/>
          </a:bodyPr>
          <a:lstStyle/>
          <a:p>
            <a:pPr defTabSz="457200"/>
            <a:r>
              <a:rPr lang="en-US" dirty="0">
                <a:solidFill>
                  <a:prstClr val="white"/>
                </a:solidFill>
                <a:latin typeface="Tw Cen MT" panose="020B0602020104020603"/>
              </a:rPr>
              <a:t>Cleaned up convertor</a:t>
            </a:r>
          </a:p>
        </p:txBody>
      </p:sp>
    </p:spTree>
    <p:extLst>
      <p:ext uri="{BB962C8B-B14F-4D97-AF65-F5344CB8AC3E}">
        <p14:creationId xmlns:p14="http://schemas.microsoft.com/office/powerpoint/2010/main" val="2070768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10</a:t>
            </a:r>
            <a:br>
              <a:rPr lang="en-US" dirty="0"/>
            </a:br>
            <a:r>
              <a:rPr lang="en-US" dirty="0"/>
              <a:t> mini </a:t>
            </a:r>
            <a:r>
              <a:rPr lang="en-US" dirty="0" err="1"/>
              <a:t>lou</a:t>
            </a:r>
            <a:br>
              <a:rPr lang="en-US" dirty="0"/>
            </a:br>
            <a:r>
              <a:rPr lang="en-US" dirty="0"/>
              <a:t>observations</a:t>
            </a:r>
          </a:p>
        </p:txBody>
      </p:sp>
      <p:sp>
        <p:nvSpPr>
          <p:cNvPr id="4" name="Content Placeholder 3"/>
          <p:cNvSpPr>
            <a:spLocks noGrp="1"/>
          </p:cNvSpPr>
          <p:nvPr>
            <p:ph idx="1"/>
          </p:nvPr>
        </p:nvSpPr>
        <p:spPr/>
        <p:txBody>
          <a:bodyPr/>
          <a:lstStyle/>
          <a:p>
            <a:r>
              <a:rPr lang="en-US" dirty="0"/>
              <a:t>This week was a clean up week. We were able to cut wires and fit them to the board to make it look clean and less cluttered. This was really beneficial not only by looks but it helped teach us how to do it for the future. It’s not something that you can rush through or do fast. You have to take your time, to an extent, if you want it down well. </a:t>
            </a:r>
          </a:p>
        </p:txBody>
      </p:sp>
    </p:spTree>
    <p:extLst>
      <p:ext uri="{BB962C8B-B14F-4D97-AF65-F5344CB8AC3E}">
        <p14:creationId xmlns:p14="http://schemas.microsoft.com/office/powerpoint/2010/main" val="1917380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11</a:t>
            </a:r>
            <a:br>
              <a:rPr lang="en-US" dirty="0"/>
            </a:br>
            <a:r>
              <a:rPr lang="en-US" dirty="0"/>
              <a:t> mini </a:t>
            </a:r>
            <a:r>
              <a:rPr lang="en-US" dirty="0" err="1"/>
              <a:t>lou</a:t>
            </a:r>
            <a:br>
              <a:rPr lang="en-US" dirty="0"/>
            </a:br>
            <a:r>
              <a:rPr lang="en-US" dirty="0"/>
              <a:t>observations</a:t>
            </a:r>
          </a:p>
        </p:txBody>
      </p:sp>
      <p:sp>
        <p:nvSpPr>
          <p:cNvPr id="2" name="Content Placeholder 1"/>
          <p:cNvSpPr>
            <a:spLocks noGrp="1"/>
          </p:cNvSpPr>
          <p:nvPr>
            <p:ph idx="1"/>
          </p:nvPr>
        </p:nvSpPr>
        <p:spPr/>
        <p:txBody>
          <a:bodyPr/>
          <a:lstStyle/>
          <a:p>
            <a:r>
              <a:rPr lang="en-US" dirty="0"/>
              <a:t>This week was another troubleshooting week. There was still some things wrong with the design we made. We found that some of the wires were misplaced.</a:t>
            </a:r>
          </a:p>
        </p:txBody>
      </p:sp>
    </p:spTree>
    <p:extLst>
      <p:ext uri="{BB962C8B-B14F-4D97-AF65-F5344CB8AC3E}">
        <p14:creationId xmlns:p14="http://schemas.microsoft.com/office/powerpoint/2010/main" val="136267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a:bodyPr>
          <a:lstStyle/>
          <a:p>
            <a:r>
              <a:rPr lang="en-US" dirty="0"/>
              <a:t>Week 12</a:t>
            </a:r>
            <a:br>
              <a:rPr lang="en-US" dirty="0"/>
            </a:br>
            <a:r>
              <a:rPr lang="en-US" dirty="0"/>
              <a:t> mini </a:t>
            </a:r>
            <a:r>
              <a:rPr lang="en-US" dirty="0" err="1"/>
              <a:t>lou</a:t>
            </a:r>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328540" y="3081238"/>
            <a:ext cx="4816522" cy="2709293"/>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59509" y="3084269"/>
            <a:ext cx="4830377" cy="2717087"/>
          </a:xfrm>
          <a:prstGeom prst="rect">
            <a:avLst/>
          </a:prstGeom>
        </p:spPr>
      </p:pic>
    </p:spTree>
    <p:extLst>
      <p:ext uri="{BB962C8B-B14F-4D97-AF65-F5344CB8AC3E}">
        <p14:creationId xmlns:p14="http://schemas.microsoft.com/office/powerpoint/2010/main" val="38078739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12</a:t>
            </a:r>
            <a:br>
              <a:rPr lang="en-US" dirty="0"/>
            </a:br>
            <a:r>
              <a:rPr lang="en-US" dirty="0"/>
              <a:t> mini </a:t>
            </a:r>
            <a:r>
              <a:rPr lang="en-US" dirty="0" err="1"/>
              <a:t>lou</a:t>
            </a:r>
            <a:br>
              <a:rPr lang="en-US" dirty="0"/>
            </a:br>
            <a:r>
              <a:rPr lang="en-US" dirty="0"/>
              <a:t>observations</a:t>
            </a:r>
          </a:p>
        </p:txBody>
      </p:sp>
      <p:sp>
        <p:nvSpPr>
          <p:cNvPr id="2" name="Content Placeholder 1"/>
          <p:cNvSpPr>
            <a:spLocks noGrp="1"/>
          </p:cNvSpPr>
          <p:nvPr>
            <p:ph idx="1"/>
          </p:nvPr>
        </p:nvSpPr>
        <p:spPr/>
        <p:txBody>
          <a:bodyPr/>
          <a:lstStyle/>
          <a:p>
            <a:r>
              <a:rPr lang="en-US" dirty="0"/>
              <a:t>We began to look at previously made mini </a:t>
            </a:r>
            <a:r>
              <a:rPr lang="en-US" dirty="0" err="1"/>
              <a:t>lou</a:t>
            </a:r>
            <a:r>
              <a:rPr lang="en-US" dirty="0"/>
              <a:t> boards that function without the </a:t>
            </a:r>
            <a:r>
              <a:rPr lang="en-US" dirty="0" err="1"/>
              <a:t>subtractor</a:t>
            </a:r>
            <a:r>
              <a:rPr lang="en-US" dirty="0"/>
              <a:t>, they just added. We began to compare the boards and make adjustments to ours. Later on in that class session, we were given the new task to add stuff to the previously made mini </a:t>
            </a:r>
            <a:r>
              <a:rPr lang="en-US" dirty="0" err="1"/>
              <a:t>lous</a:t>
            </a:r>
            <a:r>
              <a:rPr lang="en-US" dirty="0"/>
              <a:t> to make a completed one. </a:t>
            </a:r>
          </a:p>
        </p:txBody>
      </p:sp>
    </p:spTree>
    <p:extLst>
      <p:ext uri="{BB962C8B-B14F-4D97-AF65-F5344CB8AC3E}">
        <p14:creationId xmlns:p14="http://schemas.microsoft.com/office/powerpoint/2010/main" val="1913079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Boolean theorems</a:t>
            </a:r>
            <a:br>
              <a:rPr lang="en-US" dirty="0"/>
            </a:br>
            <a:r>
              <a:rPr lang="en-US" dirty="0"/>
              <a:t>Review</a:t>
            </a:r>
            <a:br>
              <a:rPr lang="en-US" dirty="0"/>
            </a:br>
            <a:r>
              <a:rPr lang="en-US" dirty="0"/>
              <a:t>proof 7</a:t>
            </a:r>
          </a:p>
        </p:txBody>
      </p:sp>
      <p:pic>
        <p:nvPicPr>
          <p:cNvPr id="7" name="Content Placeholder 6">
            <a:extLst>
              <a:ext uri="{FF2B5EF4-FFF2-40B4-BE49-F238E27FC236}">
                <a16:creationId xmlns:a16="http://schemas.microsoft.com/office/drawing/2014/main" id="{1E5D50F2-B114-4DCC-84DA-1C8CF15605D9}"/>
              </a:ext>
            </a:extLst>
          </p:cNvPr>
          <p:cNvPicPr>
            <a:picLocks noGrp="1" noChangeAspect="1"/>
          </p:cNvPicPr>
          <p:nvPr>
            <p:ph idx="1"/>
          </p:nvPr>
        </p:nvPicPr>
        <p:blipFill>
          <a:blip r:embed="rId2"/>
          <a:stretch>
            <a:fillRect/>
          </a:stretch>
        </p:blipFill>
        <p:spPr>
          <a:xfrm>
            <a:off x="3758412" y="2532994"/>
            <a:ext cx="4672795" cy="3254779"/>
          </a:xfrm>
          <a:prstGeom prst="rect">
            <a:avLst/>
          </a:prstGeom>
        </p:spPr>
      </p:pic>
    </p:spTree>
    <p:extLst>
      <p:ext uri="{BB962C8B-B14F-4D97-AF65-F5344CB8AC3E}">
        <p14:creationId xmlns:p14="http://schemas.microsoft.com/office/powerpoint/2010/main" val="1428569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a:bodyPr>
          <a:lstStyle/>
          <a:p>
            <a:r>
              <a:rPr lang="en-US" dirty="0"/>
              <a:t>Week 13</a:t>
            </a:r>
            <a:br>
              <a:rPr lang="en-US" dirty="0"/>
            </a:br>
            <a:r>
              <a:rPr lang="en-US" dirty="0"/>
              <a:t> mini </a:t>
            </a:r>
            <a:r>
              <a:rPr lang="en-US" dirty="0" err="1"/>
              <a:t>lou</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844109" y="3675241"/>
            <a:ext cx="4073934" cy="229158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1952" y="3675110"/>
            <a:ext cx="4073342" cy="22912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58139" y="3675110"/>
            <a:ext cx="4073341" cy="2291254"/>
          </a:xfrm>
          <a:prstGeom prst="rect">
            <a:avLst/>
          </a:prstGeom>
        </p:spPr>
      </p:pic>
    </p:spTree>
    <p:extLst>
      <p:ext uri="{BB962C8B-B14F-4D97-AF65-F5344CB8AC3E}">
        <p14:creationId xmlns:p14="http://schemas.microsoft.com/office/powerpoint/2010/main" val="107216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13</a:t>
            </a:r>
            <a:br>
              <a:rPr lang="en-US" dirty="0"/>
            </a:br>
            <a:r>
              <a:rPr lang="en-US" dirty="0"/>
              <a:t> mini </a:t>
            </a:r>
            <a:r>
              <a:rPr lang="en-US" dirty="0" err="1"/>
              <a:t>lou</a:t>
            </a:r>
            <a:br>
              <a:rPr lang="en-US" dirty="0"/>
            </a:br>
            <a:r>
              <a:rPr lang="en-US" dirty="0"/>
              <a:t>observations</a:t>
            </a:r>
          </a:p>
        </p:txBody>
      </p:sp>
      <p:sp>
        <p:nvSpPr>
          <p:cNvPr id="3" name="Content Placeholder 2"/>
          <p:cNvSpPr>
            <a:spLocks noGrp="1"/>
          </p:cNvSpPr>
          <p:nvPr>
            <p:ph idx="1"/>
          </p:nvPr>
        </p:nvSpPr>
        <p:spPr/>
        <p:txBody>
          <a:bodyPr/>
          <a:lstStyle/>
          <a:p>
            <a:r>
              <a:rPr lang="en-US" dirty="0"/>
              <a:t>Getting closer to the end of the semester, we were running out of time. We didn’t care as much about how clean it looked, as long as it worked. With the task of the previous week, we had an almost finished mini </a:t>
            </a:r>
            <a:r>
              <a:rPr lang="en-US" dirty="0" err="1"/>
              <a:t>lou</a:t>
            </a:r>
            <a:r>
              <a:rPr lang="en-US" dirty="0"/>
              <a:t>. It was functional but didn’t function correctly. We had to move on to other components of the class and put the mini </a:t>
            </a:r>
            <a:r>
              <a:rPr lang="en-US" dirty="0" err="1"/>
              <a:t>lou</a:t>
            </a:r>
            <a:r>
              <a:rPr lang="en-US" dirty="0"/>
              <a:t> on the side.</a:t>
            </a:r>
          </a:p>
        </p:txBody>
      </p:sp>
    </p:spTree>
    <p:extLst>
      <p:ext uri="{BB962C8B-B14F-4D97-AF65-F5344CB8AC3E}">
        <p14:creationId xmlns:p14="http://schemas.microsoft.com/office/powerpoint/2010/main" val="4173139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14</a:t>
            </a:r>
            <a:br>
              <a:rPr lang="en-US" dirty="0"/>
            </a:br>
            <a:r>
              <a:rPr lang="en-US" dirty="0"/>
              <a:t> mini </a:t>
            </a:r>
            <a:r>
              <a:rPr lang="en-US" dirty="0" err="1"/>
              <a:t>lou</a:t>
            </a:r>
            <a:br>
              <a:rPr lang="en-US" dirty="0"/>
            </a:br>
            <a:r>
              <a:rPr lang="en-US" dirty="0"/>
              <a:t>observations</a:t>
            </a:r>
          </a:p>
        </p:txBody>
      </p:sp>
      <p:sp>
        <p:nvSpPr>
          <p:cNvPr id="2" name="Content Placeholder 1"/>
          <p:cNvSpPr>
            <a:spLocks noGrp="1"/>
          </p:cNvSpPr>
          <p:nvPr>
            <p:ph idx="1"/>
          </p:nvPr>
        </p:nvSpPr>
        <p:spPr/>
        <p:txBody>
          <a:bodyPr/>
          <a:lstStyle/>
          <a:p>
            <a:r>
              <a:rPr lang="en-US" dirty="0"/>
              <a:t>We begun to research memory mapping but was not very successful. We did find a couple videos on how to program the chips but they were foreign videos. We found it’s user manual as well but that didn’t really give us any information on how to program the chips. </a:t>
            </a:r>
          </a:p>
        </p:txBody>
      </p:sp>
    </p:spTree>
    <p:extLst>
      <p:ext uri="{BB962C8B-B14F-4D97-AF65-F5344CB8AC3E}">
        <p14:creationId xmlns:p14="http://schemas.microsoft.com/office/powerpoint/2010/main" val="430577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15</a:t>
            </a:r>
            <a:br>
              <a:rPr lang="en-US" dirty="0"/>
            </a:br>
            <a:r>
              <a:rPr lang="en-US" dirty="0"/>
              <a:t> mini </a:t>
            </a:r>
            <a:r>
              <a:rPr lang="en-US" dirty="0" err="1"/>
              <a:t>lou</a:t>
            </a:r>
            <a:br>
              <a:rPr lang="en-US"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521888" y="3136553"/>
            <a:ext cx="4763454" cy="267944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89204" y="3137109"/>
            <a:ext cx="4766000" cy="2680875"/>
          </a:xfrm>
          <a:prstGeom prst="rect">
            <a:avLst/>
          </a:prstGeom>
        </p:spPr>
      </p:pic>
    </p:spTree>
    <p:extLst>
      <p:ext uri="{BB962C8B-B14F-4D97-AF65-F5344CB8AC3E}">
        <p14:creationId xmlns:p14="http://schemas.microsoft.com/office/powerpoint/2010/main" val="3961998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8305800" y="6172200"/>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algn="r" defTabSz="457200" eaLnBrk="1" hangingPunct="1"/>
            <a:r>
              <a:rPr lang="en-US" altLang="en-US" sz="400" b="1">
                <a:solidFill>
                  <a:prstClr val="black"/>
                </a:solidFill>
                <a:latin typeface="Arial" panose="020B0604020202020204" pitchFamily="34" charset="0"/>
              </a:rPr>
              <a:t>Copyright ©2007 by Pearson Education, Inc.</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Columbus, OH  43235</a:t>
            </a:r>
            <a:br>
              <a:rPr lang="en-US" altLang="en-US" sz="400" b="1">
                <a:solidFill>
                  <a:prstClr val="black"/>
                </a:solidFill>
                <a:latin typeface="Arial" panose="020B0604020202020204" pitchFamily="34" charset="0"/>
              </a:rPr>
            </a:br>
            <a:r>
              <a:rPr lang="en-US" altLang="en-US" sz="400" b="1">
                <a:solidFill>
                  <a:prstClr val="black"/>
                </a:solidFill>
                <a:latin typeface="Arial" panose="020B0604020202020204" pitchFamily="34" charset="0"/>
              </a:rPr>
              <a:t>All rights reserved.</a:t>
            </a:r>
          </a:p>
        </p:txBody>
      </p:sp>
      <p:sp>
        <p:nvSpPr>
          <p:cNvPr id="6" name="Title 1">
            <a:extLst>
              <a:ext uri="{FF2B5EF4-FFF2-40B4-BE49-F238E27FC236}">
                <a16:creationId xmlns:a16="http://schemas.microsoft.com/office/drawing/2014/main" id="{55F1E304-1F0B-4103-A31E-9728D38C69FD}"/>
              </a:ext>
            </a:extLst>
          </p:cNvPr>
          <p:cNvSpPr>
            <a:spLocks noGrp="1"/>
          </p:cNvSpPr>
          <p:nvPr>
            <p:ph type="title"/>
          </p:nvPr>
        </p:nvSpPr>
        <p:spPr>
          <a:xfrm>
            <a:off x="2380061" y="618518"/>
            <a:ext cx="7429499" cy="1478570"/>
          </a:xfrm>
        </p:spPr>
        <p:txBody>
          <a:bodyPr>
            <a:normAutofit fontScale="90000"/>
          </a:bodyPr>
          <a:lstStyle/>
          <a:p>
            <a:r>
              <a:rPr lang="en-US" dirty="0"/>
              <a:t>Week 15</a:t>
            </a:r>
            <a:br>
              <a:rPr lang="en-US" dirty="0"/>
            </a:br>
            <a:r>
              <a:rPr lang="en-US" dirty="0"/>
              <a:t> mini </a:t>
            </a:r>
            <a:r>
              <a:rPr lang="en-US" dirty="0" err="1"/>
              <a:t>lou</a:t>
            </a:r>
            <a:br>
              <a:rPr lang="en-US" dirty="0"/>
            </a:br>
            <a:r>
              <a:rPr lang="en-US" dirty="0"/>
              <a:t>Observations</a:t>
            </a:r>
          </a:p>
        </p:txBody>
      </p:sp>
      <p:sp>
        <p:nvSpPr>
          <p:cNvPr id="2" name="Content Placeholder 1"/>
          <p:cNvSpPr>
            <a:spLocks noGrp="1"/>
          </p:cNvSpPr>
          <p:nvPr>
            <p:ph idx="1"/>
          </p:nvPr>
        </p:nvSpPr>
        <p:spPr/>
        <p:txBody>
          <a:bodyPr/>
          <a:lstStyle/>
          <a:p>
            <a:r>
              <a:rPr lang="en-US" dirty="0"/>
              <a:t>This week was spent by wrapping things up and getting a little further on the circuit board build of the mini </a:t>
            </a:r>
            <a:r>
              <a:rPr lang="en-US" dirty="0" err="1"/>
              <a:t>lou</a:t>
            </a:r>
            <a:r>
              <a:rPr lang="en-US" dirty="0"/>
              <a:t>, of </a:t>
            </a:r>
            <a:r>
              <a:rPr lang="en-US"/>
              <a:t>what we got working.</a:t>
            </a:r>
            <a:endParaRPr lang="en-US" dirty="0"/>
          </a:p>
        </p:txBody>
      </p:sp>
    </p:spTree>
    <p:extLst>
      <p:ext uri="{BB962C8B-B14F-4D97-AF65-F5344CB8AC3E}">
        <p14:creationId xmlns:p14="http://schemas.microsoft.com/office/powerpoint/2010/main" val="3968400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a:t>Boolean theorems</a:t>
            </a:r>
            <a:br>
              <a:rPr lang="en-US" dirty="0"/>
            </a:br>
            <a:r>
              <a:rPr lang="en-US" dirty="0"/>
              <a:t>Review</a:t>
            </a:r>
            <a:br>
              <a:rPr lang="en-US" dirty="0"/>
            </a:br>
            <a:r>
              <a:rPr lang="en-US" dirty="0"/>
              <a:t>proof 8</a:t>
            </a:r>
          </a:p>
        </p:txBody>
      </p:sp>
      <p:pic>
        <p:nvPicPr>
          <p:cNvPr id="9" name="Content Placeholder 8">
            <a:extLst>
              <a:ext uri="{FF2B5EF4-FFF2-40B4-BE49-F238E27FC236}">
                <a16:creationId xmlns:a16="http://schemas.microsoft.com/office/drawing/2014/main" id="{CD7F3C93-0190-48F2-91B4-C0840ED99E18}"/>
              </a:ext>
            </a:extLst>
          </p:cNvPr>
          <p:cNvPicPr>
            <a:picLocks noGrp="1" noChangeAspect="1"/>
          </p:cNvPicPr>
          <p:nvPr>
            <p:ph idx="1"/>
          </p:nvPr>
        </p:nvPicPr>
        <p:blipFill>
          <a:blip r:embed="rId2"/>
          <a:stretch>
            <a:fillRect/>
          </a:stretch>
        </p:blipFill>
        <p:spPr>
          <a:xfrm>
            <a:off x="3367190" y="2811020"/>
            <a:ext cx="5455239" cy="3109487"/>
          </a:xfrm>
          <a:prstGeom prst="rect">
            <a:avLst/>
          </a:prstGeom>
        </p:spPr>
      </p:pic>
    </p:spTree>
    <p:extLst>
      <p:ext uri="{BB962C8B-B14F-4D97-AF65-F5344CB8AC3E}">
        <p14:creationId xmlns:p14="http://schemas.microsoft.com/office/powerpoint/2010/main" val="26669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E304-1F0B-4103-A31E-9728D38C69FD}"/>
              </a:ext>
            </a:extLst>
          </p:cNvPr>
          <p:cNvSpPr>
            <a:spLocks noGrp="1"/>
          </p:cNvSpPr>
          <p:nvPr>
            <p:ph type="title"/>
          </p:nvPr>
        </p:nvSpPr>
        <p:spPr/>
        <p:txBody>
          <a:bodyPr>
            <a:normAutofit fontScale="90000"/>
          </a:bodyPr>
          <a:lstStyle/>
          <a:p>
            <a:r>
              <a:rPr lang="en-US" dirty="0"/>
              <a:t>Week 2</a:t>
            </a:r>
            <a:br>
              <a:rPr lang="en-US" dirty="0"/>
            </a:br>
            <a:r>
              <a:rPr lang="en-US" dirty="0" err="1"/>
              <a:t>demorgans</a:t>
            </a:r>
            <a:r>
              <a:rPr lang="en-US" dirty="0"/>
              <a:t> theorems</a:t>
            </a:r>
            <a:br>
              <a:rPr lang="en-US" dirty="0"/>
            </a:br>
            <a:r>
              <a:rPr lang="en-US" dirty="0"/>
              <a:t>Review</a:t>
            </a:r>
            <a:br>
              <a:rPr lang="en-US" dirty="0"/>
            </a:br>
            <a:r>
              <a:rPr lang="en-US" dirty="0"/>
              <a:t>proof 1</a:t>
            </a:r>
          </a:p>
        </p:txBody>
      </p:sp>
      <p:pic>
        <p:nvPicPr>
          <p:cNvPr id="9" name="Content Placeholder 8">
            <a:extLst>
              <a:ext uri="{FF2B5EF4-FFF2-40B4-BE49-F238E27FC236}">
                <a16:creationId xmlns:a16="http://schemas.microsoft.com/office/drawing/2014/main" id="{47D23A44-45DC-40E0-B57C-6B1120A063F4}"/>
              </a:ext>
            </a:extLst>
          </p:cNvPr>
          <p:cNvPicPr>
            <a:picLocks noGrp="1" noChangeAspect="1"/>
          </p:cNvPicPr>
          <p:nvPr>
            <p:ph idx="1"/>
          </p:nvPr>
        </p:nvPicPr>
        <p:blipFill>
          <a:blip r:embed="rId2"/>
          <a:stretch>
            <a:fillRect/>
          </a:stretch>
        </p:blipFill>
        <p:spPr>
          <a:xfrm>
            <a:off x="3595913" y="2583990"/>
            <a:ext cx="4997792" cy="3446753"/>
          </a:xfrm>
          <a:prstGeom prst="rect">
            <a:avLst/>
          </a:prstGeom>
        </p:spPr>
      </p:pic>
    </p:spTree>
    <p:extLst>
      <p:ext uri="{BB962C8B-B14F-4D97-AF65-F5344CB8AC3E}">
        <p14:creationId xmlns:p14="http://schemas.microsoft.com/office/powerpoint/2010/main" val="40623073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otalTime>0</TotalTime>
  <Words>2148</Words>
  <Application>Microsoft Office PowerPoint</Application>
  <PresentationFormat>Widescreen</PresentationFormat>
  <Paragraphs>266</Paragraphs>
  <Slides>74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9" baseType="lpstr">
      <vt:lpstr>Arial</vt:lpstr>
      <vt:lpstr>Times New Roman</vt:lpstr>
      <vt:lpstr>Tw Cen MT</vt:lpstr>
      <vt:lpstr>Circuit</vt:lpstr>
      <vt:lpstr>Worksheet</vt:lpstr>
      <vt:lpstr>EECT 122 Lab NOtebook</vt:lpstr>
      <vt:lpstr>Table of contents</vt:lpstr>
      <vt:lpstr>Week 2 Boolean theorems Review Proofs 1 and 2</vt:lpstr>
      <vt:lpstr>Week 2 Boolean theorems Review proof 3</vt:lpstr>
      <vt:lpstr>Week 2 Boolean theorems Review proof 4</vt:lpstr>
      <vt:lpstr>Week 2 Boolean theorems Review proof 5 and 6</vt:lpstr>
      <vt:lpstr>Week 2 Boolean theorems Review proof 7</vt:lpstr>
      <vt:lpstr>Week 2 Boolean theorems Review proof 8</vt:lpstr>
      <vt:lpstr>Week 2 demorgans theorems Review proof 1</vt:lpstr>
      <vt:lpstr>Week 2 demorgans theorems Review proof 2</vt:lpstr>
      <vt:lpstr>Week 2 Multivariable Theorems Review theorem 14</vt:lpstr>
      <vt:lpstr>Week 2 Multivariable Theorems Review theorem 15 </vt:lpstr>
      <vt:lpstr>Week 2 Multivariable Theorems Review theorem 15b </vt:lpstr>
      <vt:lpstr>Week 2 Multivariable Theorems Review associative law 1</vt:lpstr>
      <vt:lpstr>Week 2 Multivariable Theorems Review associative law 2</vt:lpstr>
      <vt:lpstr>Week 2 Multivariable Theorems Review commitative law 1</vt:lpstr>
      <vt:lpstr>Week 2 Multivariable Theorems Review commitative law 2</vt:lpstr>
      <vt:lpstr>Week 2 Multivariable Theorems Review distributive law 1</vt:lpstr>
      <vt:lpstr>Week 2 Multivariable Theorems Review distributive law 2</vt:lpstr>
      <vt:lpstr>Week 2 symbol conversion Review and gate</vt:lpstr>
      <vt:lpstr>Week 2 symbol conversion Review nand gate</vt:lpstr>
      <vt:lpstr>Week 2 symbol conversion Review nor gate</vt:lpstr>
      <vt:lpstr>Week 2 symbol conversion Review or gate</vt:lpstr>
      <vt:lpstr>Week 5 mini lou</vt:lpstr>
      <vt:lpstr>Introduction</vt:lpstr>
      <vt:lpstr>2-4 BCD Code</vt:lpstr>
      <vt:lpstr>2-4 BCD Code</vt:lpstr>
      <vt:lpstr>2-4 BCD Code</vt:lpstr>
      <vt:lpstr>2-4 BCD Code</vt:lpstr>
      <vt:lpstr>74185</vt:lpstr>
      <vt:lpstr>3 bit adder with display</vt:lpstr>
      <vt:lpstr>The 7 Segment Display</vt:lpstr>
      <vt:lpstr>Multisim – Seven Segment Display</vt:lpstr>
      <vt:lpstr>Multisim – Seven Segment Display</vt:lpstr>
      <vt:lpstr>Multisim – BCD with Common Anode 7 Segment Display</vt:lpstr>
      <vt:lpstr>Multisim – BCD with Common Cathode 7 Segment Display</vt:lpstr>
      <vt:lpstr>Use Excel to build the model</vt:lpstr>
      <vt:lpstr>Now build the model</vt:lpstr>
      <vt:lpstr>Now build the model</vt:lpstr>
      <vt:lpstr>Now build the model</vt:lpstr>
      <vt:lpstr>Now build the model</vt:lpstr>
      <vt:lpstr>Now build the model</vt:lpstr>
      <vt:lpstr>Now build the model</vt:lpstr>
      <vt:lpstr>Now build the model</vt:lpstr>
      <vt:lpstr>Now we can test the model</vt:lpstr>
      <vt:lpstr>Build a circuit for the model</vt:lpstr>
      <vt:lpstr>Build a circuit for the model</vt:lpstr>
      <vt:lpstr>Design, Build and Test</vt:lpstr>
      <vt:lpstr>Lab 9 procedure</vt:lpstr>
      <vt:lpstr>Lab 9 equipment</vt:lpstr>
      <vt:lpstr>Lab 9</vt:lpstr>
      <vt:lpstr>Lab 9</vt:lpstr>
      <vt:lpstr>Lab 9 observations</vt:lpstr>
      <vt:lpstr>Week 5 1 clk in, 3 clk out procedure</vt:lpstr>
      <vt:lpstr>Week 5 1 clk in, 3 clk out</vt:lpstr>
      <vt:lpstr>Week 5 1 clk in, 3 clk out observations</vt:lpstr>
      <vt:lpstr>mini lou total equipment </vt:lpstr>
      <vt:lpstr>mini lou Data sheets</vt:lpstr>
      <vt:lpstr>Week 6  mini lou seven segment display</vt:lpstr>
      <vt:lpstr>Week 6  mini lou observations</vt:lpstr>
      <vt:lpstr>Week 8  mini lou</vt:lpstr>
      <vt:lpstr>Week 8  mini lou observations</vt:lpstr>
      <vt:lpstr>Week 9  mini lou observations</vt:lpstr>
      <vt:lpstr>Week 10  mini lou</vt:lpstr>
      <vt:lpstr>Week 10  mini lou</vt:lpstr>
      <vt:lpstr>Week 10  mini lou observations</vt:lpstr>
      <vt:lpstr>Week 11  mini lou observations</vt:lpstr>
      <vt:lpstr>Week 12  mini lou</vt:lpstr>
      <vt:lpstr>Week 12  mini lou observations</vt:lpstr>
      <vt:lpstr>Week 13  mini lou</vt:lpstr>
      <vt:lpstr>Week 13  mini lou observations</vt:lpstr>
      <vt:lpstr>Week 14  mini lou observations</vt:lpstr>
      <vt:lpstr>Week 15  mini lou </vt:lpstr>
      <vt:lpstr>Week 15  mini lou Observations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Cohlten Green</dc:creator>
  <cp:lastModifiedBy>Cohlten Green</cp:lastModifiedBy>
  <cp:revision>2</cp:revision>
  <dcterms:created xsi:type="dcterms:W3CDTF">2019-04-28T22:41:38Z</dcterms:created>
  <dcterms:modified xsi:type="dcterms:W3CDTF">2019-04-28T22:42:51Z</dcterms:modified>
</cp:coreProperties>
</file>